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  <p:sldMasterId id="2147483667" r:id="rId2"/>
    <p:sldMasterId id="2147483674" r:id="rId3"/>
  </p:sldMasterIdLst>
  <p:notesMasterIdLst>
    <p:notesMasterId r:id="rId94"/>
  </p:notesMasterIdLst>
  <p:handoutMasterIdLst>
    <p:handoutMasterId r:id="rId95"/>
  </p:handoutMasterIdLst>
  <p:sldIdLst>
    <p:sldId id="257" r:id="rId4"/>
    <p:sldId id="258" r:id="rId5"/>
    <p:sldId id="259" r:id="rId6"/>
    <p:sldId id="260" r:id="rId7"/>
    <p:sldId id="261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1" r:id="rId17"/>
    <p:sldId id="365" r:id="rId18"/>
    <p:sldId id="273" r:id="rId19"/>
    <p:sldId id="367" r:id="rId20"/>
    <p:sldId id="275" r:id="rId21"/>
    <p:sldId id="276" r:id="rId22"/>
    <p:sldId id="277" r:id="rId23"/>
    <p:sldId id="368" r:id="rId24"/>
    <p:sldId id="283" r:id="rId25"/>
    <p:sldId id="284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69" r:id="rId35"/>
    <p:sldId id="297" r:id="rId36"/>
    <p:sldId id="298" r:id="rId37"/>
    <p:sldId id="378" r:id="rId38"/>
    <p:sldId id="300" r:id="rId39"/>
    <p:sldId id="301" r:id="rId40"/>
    <p:sldId id="302" r:id="rId41"/>
    <p:sldId id="303" r:id="rId42"/>
    <p:sldId id="304" r:id="rId43"/>
    <p:sldId id="305" r:id="rId44"/>
    <p:sldId id="370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71" r:id="rId53"/>
    <p:sldId id="317" r:id="rId54"/>
    <p:sldId id="318" r:id="rId55"/>
    <p:sldId id="372" r:id="rId56"/>
    <p:sldId id="320" r:id="rId57"/>
    <p:sldId id="321" r:id="rId58"/>
    <p:sldId id="323" r:id="rId59"/>
    <p:sldId id="325" r:id="rId60"/>
    <p:sldId id="326" r:id="rId61"/>
    <p:sldId id="327" r:id="rId62"/>
    <p:sldId id="373" r:id="rId63"/>
    <p:sldId id="374" r:id="rId64"/>
    <p:sldId id="330" r:id="rId65"/>
    <p:sldId id="331" r:id="rId66"/>
    <p:sldId id="332" r:id="rId67"/>
    <p:sldId id="333" r:id="rId68"/>
    <p:sldId id="375" r:id="rId69"/>
    <p:sldId id="335" r:id="rId70"/>
    <p:sldId id="337" r:id="rId71"/>
    <p:sldId id="341" r:id="rId72"/>
    <p:sldId id="340" r:id="rId73"/>
    <p:sldId id="376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77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80" r:id="rId92"/>
    <p:sldId id="379" r:id="rId9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57745" autoAdjust="0"/>
  </p:normalViewPr>
  <p:slideViewPr>
    <p:cSldViewPr>
      <p:cViewPr varScale="1"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098EC1-DE1B-4AC9-A982-C72AF4F54208}" type="datetimeFigureOut">
              <a:rPr lang="he-IL" smtClean="0"/>
              <a:pPr/>
              <a:t>כ"ה/תמוז/תשע"ג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51A7A1-92DD-4338-8122-6EFB16F89C0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367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C0B035-DF3C-4C90-862A-552878E61A5A}" type="datetimeFigureOut">
              <a:rPr lang="he-IL" smtClean="0"/>
              <a:pPr/>
              <a:t>כ"ה/תמוז/תשע"ג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0C3645-BCCA-422E-ABA2-5F06764B8BB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189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Hello, we</a:t>
            </a:r>
            <a:r>
              <a:rPr lang="en-US" baseline="0" dirty="0" smtClean="0"/>
              <a:t> are Yuval, </a:t>
            </a:r>
            <a:r>
              <a:rPr lang="en-US" baseline="0" dirty="0" err="1" smtClean="0"/>
              <a:t>Omri</a:t>
            </a:r>
            <a:r>
              <a:rPr lang="en-US" baseline="0" dirty="0" smtClean="0"/>
              <a:t> and Ruby, and we are reversers coming from Israel.</a:t>
            </a:r>
          </a:p>
          <a:p>
            <a:pPr algn="l" rtl="0"/>
            <a:r>
              <a:rPr lang="en-US" baseline="0" dirty="0" smtClean="0"/>
              <a:t>We are going to talk about the process of reverse engineering Broadcom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chipsets, a pet project we were doing in the past few months in our spare time.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The project began when we were visiting ruby and we “forgot” his wireless network password.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64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/>
              <a:t>This is the Ethernet header</a:t>
            </a:r>
          </a:p>
          <a:p>
            <a:pPr algn="l" rtl="0"/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91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u="none" dirty="0" smtClean="0"/>
              <a:t>And this</a:t>
            </a:r>
            <a:r>
              <a:rPr lang="en-US" u="none" baseline="0" dirty="0" smtClean="0"/>
              <a:t> is a header added by the Broadcom chipset…</a:t>
            </a:r>
            <a:endParaRPr lang="en-US" u="none" dirty="0" smtClean="0"/>
          </a:p>
          <a:p>
            <a:pPr algn="l" rtl="0"/>
            <a:r>
              <a:rPr lang="en-US" u="none" dirty="0" smtClean="0"/>
              <a:t>It seems that the</a:t>
            </a:r>
            <a:r>
              <a:rPr lang="en-US" u="none" baseline="0" dirty="0" smtClean="0"/>
              <a:t> chip already sent it as Ethernet packet…  </a:t>
            </a:r>
          </a:p>
          <a:p>
            <a:pPr algn="l" rtl="0"/>
            <a:endParaRPr lang="en-US" u="none" baseline="0" dirty="0" smtClean="0"/>
          </a:p>
          <a:p>
            <a:pPr algn="l" rtl="0"/>
            <a:r>
              <a:rPr lang="en-US" u="none" baseline="0" dirty="0" smtClean="0"/>
              <a:t>(CLICK)</a:t>
            </a:r>
          </a:p>
          <a:p>
            <a:pPr algn="l" rtl="0"/>
            <a:r>
              <a:rPr lang="en-US" u="none" baseline="0" dirty="0" smtClean="0"/>
              <a:t>So… the </a:t>
            </a:r>
            <a:r>
              <a:rPr lang="en-US" u="none" baseline="0" dirty="0" err="1" smtClean="0"/>
              <a:t>linux</a:t>
            </a:r>
            <a:r>
              <a:rPr lang="en-US" u="none" baseline="0" dirty="0" smtClean="0"/>
              <a:t> is not the </a:t>
            </a:r>
            <a:r>
              <a:rPr lang="en-US" u="none" baseline="0" dirty="0" err="1" smtClean="0"/>
              <a:t>componenet</a:t>
            </a:r>
            <a:r>
              <a:rPr lang="en-US" u="none" baseline="0" dirty="0" smtClean="0"/>
              <a:t> converting </a:t>
            </a:r>
            <a:r>
              <a:rPr lang="en-US" u="none" baseline="0" dirty="0" err="1" smtClean="0"/>
              <a:t>wifi</a:t>
            </a:r>
            <a:r>
              <a:rPr lang="en-US" u="none" baseline="0" dirty="0" smtClean="0"/>
              <a:t> to Ethernet…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92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dirty="0" smtClean="0"/>
              <a:t>We began</a:t>
            </a:r>
            <a:r>
              <a:rPr lang="en-US" u="none" baseline="0" dirty="0" smtClean="0"/>
              <a:t> researching - </a:t>
            </a:r>
            <a:r>
              <a:rPr lang="en-US" u="none" dirty="0" smtClean="0"/>
              <a:t>why</a:t>
            </a:r>
            <a:r>
              <a:rPr lang="en-US" u="none" baseline="0" dirty="0" smtClean="0"/>
              <a:t> is the chip designed this way? Why is it designed to send Ethernet packets?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endParaRPr lang="en-US" u="none" baseline="0" dirty="0" smtClean="0"/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There are 2 approaches for implementing </a:t>
            </a:r>
            <a:r>
              <a:rPr lang="en-US" u="none" baseline="0" dirty="0" err="1" smtClean="0"/>
              <a:t>wifi</a:t>
            </a:r>
            <a:r>
              <a:rPr lang="en-US" u="none" baseline="0" dirty="0" smtClean="0"/>
              <a:t> chipsets.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The simple approach (mostly used in laptops, PC’s, etc…) is called Soft MAC.  On Soft MAC devices – the chipset is just a simple modem., it get packets from air, and sends them to the PC without any manipulation. 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The PC is in charge of associating to networks, understanding beacons, cipher, etc…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When using soft mac chipsets – there is no problem running tools like </a:t>
            </a:r>
            <a:r>
              <a:rPr lang="en-US" u="none" baseline="0" dirty="0" err="1" smtClean="0"/>
              <a:t>aircrack</a:t>
            </a:r>
            <a:r>
              <a:rPr lang="en-US" u="none" baseline="0" dirty="0" smtClean="0"/>
              <a:t>, </a:t>
            </a:r>
            <a:r>
              <a:rPr lang="en-US" u="none" baseline="0" dirty="0" err="1" smtClean="0"/>
              <a:t>etc</a:t>
            </a:r>
            <a:r>
              <a:rPr lang="en-US" u="none" baseline="0" dirty="0" smtClean="0"/>
              <a:t>, because the </a:t>
            </a:r>
            <a:r>
              <a:rPr lang="en-US" u="none" baseline="0" dirty="0" err="1" smtClean="0"/>
              <a:t>linux</a:t>
            </a:r>
            <a:r>
              <a:rPr lang="en-US" u="none" baseline="0" dirty="0" smtClean="0"/>
              <a:t> box already sees the packets as </a:t>
            </a:r>
            <a:r>
              <a:rPr lang="en-US" u="none" baseline="0" dirty="0" err="1" smtClean="0"/>
              <a:t>wifi</a:t>
            </a:r>
            <a:r>
              <a:rPr lang="en-US" u="none" baseline="0" dirty="0" smtClean="0"/>
              <a:t> packets. 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endParaRPr lang="en-US" u="none" baseline="0" dirty="0" smtClean="0"/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The other approach is “full MAC”. On those chips – the </a:t>
            </a:r>
            <a:r>
              <a:rPr lang="en-US" u="none" baseline="0" dirty="0" err="1" smtClean="0"/>
              <a:t>linux</a:t>
            </a:r>
            <a:r>
              <a:rPr lang="en-US" u="none" baseline="0" dirty="0" smtClean="0"/>
              <a:t> doesn’t have to understand </a:t>
            </a:r>
            <a:r>
              <a:rPr lang="en-US" u="none" baseline="0" dirty="0" err="1" smtClean="0"/>
              <a:t>WiFi</a:t>
            </a:r>
            <a:r>
              <a:rPr lang="en-US" u="none" baseline="0" dirty="0" smtClean="0"/>
              <a:t> at all – the chip is doing the hard work.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The </a:t>
            </a:r>
            <a:r>
              <a:rPr lang="en-US" u="none" baseline="0" dirty="0" err="1" smtClean="0"/>
              <a:t>linux</a:t>
            </a:r>
            <a:r>
              <a:rPr lang="en-US" u="none" baseline="0" dirty="0" smtClean="0"/>
              <a:t> asks the chip high level things like “Please scan for available networks“, or “please connect to network X/Y”, but the </a:t>
            </a:r>
            <a:r>
              <a:rPr lang="en-US" u="none" baseline="0" dirty="0" err="1" smtClean="0"/>
              <a:t>linux</a:t>
            </a:r>
            <a:r>
              <a:rPr lang="en-US" u="none" baseline="0" dirty="0" smtClean="0"/>
              <a:t> doesn’t need to do anything </a:t>
            </a:r>
            <a:r>
              <a:rPr lang="en-US" u="none" baseline="0" dirty="0" err="1" smtClean="0"/>
              <a:t>wifi</a:t>
            </a:r>
            <a:r>
              <a:rPr lang="en-US" u="none" baseline="0" dirty="0" smtClean="0"/>
              <a:t> related besides this.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On those chips the </a:t>
            </a:r>
            <a:r>
              <a:rPr lang="en-US" u="none" baseline="0" dirty="0" err="1" smtClean="0"/>
              <a:t>linux</a:t>
            </a:r>
            <a:r>
              <a:rPr lang="en-US" u="none" baseline="0" dirty="0" smtClean="0"/>
              <a:t> usually sees the device as Ethernet device as it’s very simple to implement, and the chip is “translating” each Ethernet packet into </a:t>
            </a:r>
            <a:r>
              <a:rPr lang="en-US" u="none" baseline="0" dirty="0" err="1" smtClean="0"/>
              <a:t>Wifi</a:t>
            </a:r>
            <a:r>
              <a:rPr lang="en-US" u="none" baseline="0" dirty="0" smtClean="0"/>
              <a:t> packet and vice versa.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endParaRPr lang="en-US" u="sng" dirty="0" smtClean="0"/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dirty="0" smtClean="0"/>
              <a:t>Well, this is clearly</a:t>
            </a:r>
            <a:r>
              <a:rPr lang="en-US" u="none" baseline="0" dirty="0" smtClean="0"/>
              <a:t> the case with our chipset, its full mac!</a:t>
            </a:r>
            <a:endParaRPr lang="en-US" u="none" dirty="0" smtClean="0"/>
          </a:p>
        </p:txBody>
      </p:sp>
    </p:spTree>
    <p:extLst>
      <p:ext uri="{BB962C8B-B14F-4D97-AF65-F5344CB8AC3E}">
        <p14:creationId xmlns:p14="http://schemas.microsoft.com/office/powerpoint/2010/main" val="301751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So we have to look at the chip (CLICK)</a:t>
            </a:r>
          </a:p>
          <a:p>
            <a:pPr algn="l" rtl="0"/>
            <a:r>
              <a:rPr lang="en-US" dirty="0" smtClean="0"/>
              <a:t>But… </a:t>
            </a:r>
            <a:r>
              <a:rPr lang="en-US" dirty="0" err="1" smtClean="0"/>
              <a:t>aircrack</a:t>
            </a:r>
            <a:r>
              <a:rPr lang="en-US" baseline="0" dirty="0" smtClean="0"/>
              <a:t> seems to run even on some </a:t>
            </a:r>
            <a:r>
              <a:rPr lang="en-US" baseline="0" dirty="0" err="1" smtClean="0"/>
              <a:t>fullmac</a:t>
            </a:r>
            <a:r>
              <a:rPr lang="en-US" baseline="0" dirty="0" smtClean="0"/>
              <a:t> chips… how it does that? Sin two words – monitor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8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Monitor mode</a:t>
            </a:r>
            <a:r>
              <a:rPr lang="en-US" baseline="0" dirty="0" smtClean="0"/>
              <a:t> is a special mode of wifi chip &amp; driver which guarantees that as long as </a:t>
            </a:r>
            <a:r>
              <a:rPr lang="en-US" baseline="0" dirty="0" err="1" smtClean="0"/>
              <a:t>your’e</a:t>
            </a:r>
            <a:r>
              <a:rPr lang="en-US" baseline="0" dirty="0" smtClean="0"/>
              <a:t> in this mode – the wifi stack is not doing any monkey business - no wifi to Ethernet conversion, No association with Access Point, just a simple modem.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endParaRPr lang="en-US" u="none" baseline="0" dirty="0" smtClean="0"/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In Soft MAC chips, monitor mode is trivially supported – it only means that the OS shouldn’t respond to any WIFI stuff and just send everything to </a:t>
            </a:r>
            <a:r>
              <a:rPr lang="en-US" u="none" baseline="0" dirty="0" err="1" smtClean="0"/>
              <a:t>usermode</a:t>
            </a:r>
            <a:r>
              <a:rPr lang="en-US" u="none" baseline="0" dirty="0" smtClean="0"/>
              <a:t>…</a:t>
            </a:r>
          </a:p>
          <a:p>
            <a:pPr lvl="0" algn="l" rtl="0">
              <a:buClr>
                <a:srgbClr val="000000"/>
              </a:buClr>
              <a:buSzPct val="100000"/>
              <a:buFont typeface="Arial"/>
              <a:buNone/>
            </a:pPr>
            <a:r>
              <a:rPr lang="en-US" u="none" baseline="0" dirty="0" smtClean="0"/>
              <a:t>In Full MAC chips, sometimes monitor mode is also implemented….</a:t>
            </a:r>
            <a:endParaRPr lang="en-US" baseline="0" dirty="0" smtClean="0"/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And this is what we want to do. We want monitor mode on our chip!</a:t>
            </a:r>
          </a:p>
          <a:p>
            <a:pPr algn="l" rtl="0"/>
            <a:r>
              <a:rPr lang="en-US" baseline="0" dirty="0" smtClean="0"/>
              <a:t>Now we have a goal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err="1" smtClean="0"/>
              <a:t>Promisc</a:t>
            </a:r>
            <a:r>
              <a:rPr lang="en-US" baseline="0" dirty="0" smtClean="0"/>
              <a:t> - Worth mentioning?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790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" dirty="0" smtClean="0"/>
              <a:t>So we tried</a:t>
            </a:r>
            <a:r>
              <a:rPr lang="en" baseline="0" dirty="0" smtClean="0"/>
              <a:t> the easy solutions:</a:t>
            </a:r>
          </a:p>
          <a:p>
            <a:pPr algn="l" rtl="0">
              <a:buNone/>
            </a:pPr>
            <a:r>
              <a:rPr lang="en" baseline="0" dirty="0" smtClean="0"/>
              <a:t> - we tried modifying the driver, with no success</a:t>
            </a:r>
          </a:p>
          <a:p>
            <a:pPr algn="l" rtl="0">
              <a:buNone/>
            </a:pPr>
            <a:r>
              <a:rPr lang="en" baseline="0" dirty="0" smtClean="0"/>
              <a:t> - we tried contacting broadcom requesting some information, we still wait for a response from them.</a:t>
            </a:r>
          </a:p>
          <a:p>
            <a:pPr algn="l" rtl="0">
              <a:buNone/>
            </a:pPr>
            <a:endParaRPr lang="en" baseline="0" dirty="0" smtClean="0"/>
          </a:p>
          <a:p>
            <a:pPr algn="l" rtl="0">
              <a:buNone/>
            </a:pPr>
            <a:r>
              <a:rPr lang="en" baseline="0" dirty="0" smtClean="0"/>
              <a:t>And after that falied, we realized we are going to have to reverse engineer this chip…</a:t>
            </a:r>
          </a:p>
          <a:p>
            <a:pPr algn="l" rtl="0">
              <a:buNone/>
            </a:pPr>
            <a:r>
              <a:rPr lang="en-US" baseline="0" dirty="0" smtClean="0"/>
              <a:t>and when you </a:t>
            </a:r>
            <a:r>
              <a:rPr lang="en-US" baseline="0" dirty="0" err="1" smtClean="0"/>
              <a:t>begn</a:t>
            </a:r>
            <a:r>
              <a:rPr lang="en-US" baseline="0" dirty="0" smtClean="0"/>
              <a:t> RE project, you have to get some kind of firmware…</a:t>
            </a:r>
            <a:endParaRPr lang="en" baseline="0" dirty="0" smtClean="0"/>
          </a:p>
          <a:p>
            <a:pPr algn="l" rtl="0">
              <a:buNone/>
            </a:pPr>
            <a:endParaRPr lang="e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dirty="0" smtClean="0"/>
              <a:t>But we really wanted it to work. </a:t>
            </a:r>
            <a:r>
              <a:rPr lang="en-US" baseline="0" dirty="0" smtClean="0"/>
              <a:t>S</a:t>
            </a:r>
            <a:r>
              <a:rPr lang="en" baseline="0" dirty="0" smtClean="0"/>
              <a:t>o we searched for some kind of firmware loaded to the BCM chip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36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u="none" dirty="0" smtClean="0"/>
              <a:t>So if we’ll</a:t>
            </a:r>
            <a:r>
              <a:rPr lang="en-US" u="none" baseline="0" dirty="0" smtClean="0"/>
              <a:t> go back to that </a:t>
            </a:r>
            <a:r>
              <a:rPr lang="en-US" u="none" dirty="0" smtClean="0"/>
              <a:t>huge debug prints we’ve seen before – we can see that  when the</a:t>
            </a:r>
            <a:r>
              <a:rPr lang="en-US" u="none" baseline="0" dirty="0" smtClean="0"/>
              <a:t> driver is loaded – its loading some file to the chip.</a:t>
            </a:r>
          </a:p>
          <a:p>
            <a:pPr algn="l" rtl="0"/>
            <a:r>
              <a:rPr lang="en-US" u="none" baseline="0" dirty="0" smtClean="0"/>
              <a:t>It’s probably the FW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002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" dirty="0" smtClean="0"/>
              <a:t>So we have a FW (CLICK)</a:t>
            </a:r>
          </a:p>
          <a:p>
            <a:pPr algn="l" rtl="0">
              <a:buNone/>
            </a:pPr>
            <a:r>
              <a:rPr lang="en-US" dirty="0" smtClean="0"/>
              <a:t>N</a:t>
            </a:r>
            <a:r>
              <a:rPr lang="en" dirty="0" smtClean="0"/>
              <a:t>ow</a:t>
            </a:r>
            <a:r>
              <a:rPr lang="en" baseline="0" dirty="0" smtClean="0"/>
              <a:t> </a:t>
            </a:r>
            <a:r>
              <a:rPr lang="en" dirty="0" smtClean="0"/>
              <a:t>– detect</a:t>
            </a:r>
            <a:r>
              <a:rPr lang="en" baseline="0" dirty="0" smtClean="0"/>
              <a:t> what kind of firmware it is (architecture, etc…), reverse t</a:t>
            </a:r>
            <a:r>
              <a:rPr lang="en-US" baseline="0" dirty="0" smtClean="0"/>
              <a:t>he</a:t>
            </a:r>
            <a:r>
              <a:rPr lang="en" baseline="0" dirty="0" smtClean="0"/>
              <a:t> relevant part and add monitor mode support… sounds easy, hah? </a:t>
            </a:r>
            <a:r>
              <a:rPr lang="en" baseline="0" dirty="0" smtClean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188594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>
              <a:buNone/>
            </a:pPr>
            <a:r>
              <a:rPr lang="en-US" u="none" dirty="0" smtClean="0"/>
              <a:t>We’ve looked at</a:t>
            </a:r>
            <a:r>
              <a:rPr lang="en-US" u="none" baseline="0" dirty="0" smtClean="0"/>
              <a:t> that file in hex editor (CLICK, CLICK), and we guessed that it’s an ARM code in thumb mode. What else can it be? </a:t>
            </a:r>
            <a:r>
              <a:rPr lang="en-US" u="none" baseline="0" dirty="0" smtClean="0">
                <a:sym typeface="Wingdings" panose="05000000000000000000" pitchFamily="2" charset="2"/>
              </a:rPr>
              <a:t></a:t>
            </a:r>
            <a:endParaRPr lang="en-US" u="none" baseline="0" dirty="0" smtClean="0"/>
          </a:p>
          <a:p>
            <a:pPr lvl="0" algn="l" rtl="0">
              <a:buNone/>
            </a:pPr>
            <a:r>
              <a:rPr lang="en-US" u="none" baseline="0" dirty="0" smtClean="0"/>
              <a:t>But actually (CLICK), we shouldn’t have even guessed it’s ARM – it’s written in the datasheet of BCM4330 (CLICK)…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757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So… we loaded the</a:t>
            </a:r>
            <a:r>
              <a:rPr lang="en-US" baseline="0" dirty="0" smtClean="0"/>
              <a:t> file to IDA </a:t>
            </a:r>
            <a:r>
              <a:rPr lang="en-US" dirty="0" smtClean="0"/>
              <a:t>(CLICK)</a:t>
            </a:r>
            <a:r>
              <a:rPr lang="en-US" baseline="0" dirty="0" smtClean="0"/>
              <a:t>, chose the correct processor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73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US" dirty="0" smtClean="0"/>
              <a:t>Probably most of you were</a:t>
            </a:r>
            <a:r>
              <a:rPr lang="en-US" baseline="0" dirty="0" smtClean="0"/>
              <a:t> in a scenario in which you “forgot” your wireless network password,  or maybe you forgot your neighbor’s password, or maybe the </a:t>
            </a:r>
            <a:r>
              <a:rPr lang="en-US" baseline="0" dirty="0" err="1" smtClean="0"/>
              <a:t>coffe</a:t>
            </a:r>
            <a:r>
              <a:rPr lang="en-US" baseline="0" dirty="0" smtClean="0"/>
              <a:t> shop’s password.</a:t>
            </a:r>
          </a:p>
          <a:p>
            <a:pPr lvl="0" algn="l" rtl="0">
              <a:buNone/>
            </a:pPr>
            <a:r>
              <a:rPr lang="en-US" baseline="0" dirty="0" smtClean="0"/>
              <a:t>But until today, whenever it happened to you – you had to take out a laptop, boot your favorite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distro</a:t>
            </a:r>
            <a:r>
              <a:rPr lang="en-US" baseline="0" dirty="0" smtClean="0"/>
              <a:t> and run some cool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utils</a:t>
            </a:r>
            <a:r>
              <a:rPr lang="en-US" baseline="0" dirty="0" smtClean="0"/>
              <a:t> like </a:t>
            </a:r>
            <a:r>
              <a:rPr lang="en-US" baseline="0" dirty="0" err="1" smtClean="0"/>
              <a:t>aircrack</a:t>
            </a:r>
            <a:r>
              <a:rPr lang="en-US" baseline="0" dirty="0" smtClean="0"/>
              <a:t>, wash, etc…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we don’t carry a laptop everyday all the time… and taking out your laptop whenever you need to capture some packets looks pretty lame, so we thought of another solution – do it with your phone.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much more cooler and practical than the old laptop method.</a:t>
            </a:r>
          </a:p>
          <a:p>
            <a:pPr lvl="0" algn="l" rtl="0">
              <a:buNone/>
            </a:pPr>
            <a:r>
              <a:rPr lang="en-US" baseline="0" dirty="0" smtClean="0"/>
              <a:t>After all - my super-smart android phone is running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, it is </a:t>
            </a:r>
            <a:r>
              <a:rPr lang="en-US" baseline="0" dirty="0" err="1" smtClean="0"/>
              <a:t>equppied</a:t>
            </a:r>
            <a:r>
              <a:rPr lang="en-US" baseline="0" dirty="0" smtClean="0"/>
              <a:t> with an impressive CPU, and it supports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. So it should be enough. Isn’t it? 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We started this project with a dim vision – to successfully run </a:t>
            </a:r>
            <a:r>
              <a:rPr lang="en-US" baseline="0" dirty="0" err="1" smtClean="0"/>
              <a:t>aircrack</a:t>
            </a:r>
            <a:r>
              <a:rPr lang="en-US" baseline="0" dirty="0" smtClean="0"/>
              <a:t> on our android, but we were not sure what </a:t>
            </a:r>
            <a:r>
              <a:rPr lang="en-US" b="1" baseline="0" dirty="0" smtClean="0"/>
              <a:t>exactly</a:t>
            </a:r>
            <a:r>
              <a:rPr lang="en-US" baseline="0" dirty="0" smtClean="0"/>
              <a:t> we need to do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223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Loaded it to address zero,</a:t>
            </a:r>
          </a:p>
          <a:p>
            <a:pPr algn="l" rtl="0"/>
            <a:r>
              <a:rPr lang="en-US" dirty="0" smtClean="0"/>
              <a:t>And we see small 32 bit</a:t>
            </a:r>
            <a:r>
              <a:rPr lang="en-US" baseline="0" dirty="0" smtClean="0"/>
              <a:t> numbers at the beginning of the FW… it’s probably the Interrupt Vector Table, isn’t it (CLICK)</a:t>
            </a:r>
          </a:p>
          <a:p>
            <a:pPr algn="l" rtl="0"/>
            <a:r>
              <a:rPr lang="en-US" baseline="0" dirty="0" smtClean="0"/>
              <a:t>Yep…</a:t>
            </a:r>
          </a:p>
          <a:p>
            <a:pPr algn="l" rtl="0"/>
            <a:r>
              <a:rPr lang="en-US" baseline="0" dirty="0" smtClean="0"/>
              <a:t>And we continue exploring it (CLICK) and discover some other address table at address 100 (hex)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9879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But</a:t>
            </a:r>
            <a:r>
              <a:rPr lang="en-US" baseline="0" dirty="0" smtClean="0"/>
              <a:t> before we get to reversing the actual chip – lets see if we can patch it at all, if there isn’t any verification or authentication of the firmware.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2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baseline="0" dirty="0" smtClean="0"/>
              <a:t>**  SWITCH POINT **</a:t>
            </a:r>
          </a:p>
          <a:p>
            <a:pPr algn="l" rtl="0"/>
            <a:r>
              <a:rPr lang="en-US" baseline="0" dirty="0" smtClean="0"/>
              <a:t>Well, as Yuval said we wanted to make sure we can even patch the firmware we’ve found on my phone.</a:t>
            </a:r>
          </a:p>
          <a:p>
            <a:pPr algn="l" rtl="0"/>
            <a:r>
              <a:rPr lang="en-US" baseline="0" dirty="0" smtClean="0"/>
              <a:t>Remember all those debug prints on the </a:t>
            </a:r>
            <a:r>
              <a:rPr lang="en-US" baseline="0" dirty="0" err="1" smtClean="0"/>
              <a:t>dmesg</a:t>
            </a:r>
            <a:r>
              <a:rPr lang="en-US" baseline="0" dirty="0" smtClean="0"/>
              <a:t> log?  </a:t>
            </a:r>
          </a:p>
          <a:p>
            <a:pPr algn="l" rtl="0"/>
            <a:r>
              <a:rPr lang="en-US" baseline="0" dirty="0" smtClean="0"/>
              <a:t>Well, one of them contained the firmware version string, which we easily identified on our firmware code.</a:t>
            </a:r>
          </a:p>
        </p:txBody>
      </p:sp>
    </p:spTree>
    <p:extLst>
      <p:ext uri="{BB962C8B-B14F-4D97-AF65-F5344CB8AC3E}">
        <p14:creationId xmlns:p14="http://schemas.microsoft.com/office/powerpoint/2010/main" val="2828000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US" dirty="0" smtClean="0"/>
              <a:t>S</a:t>
            </a:r>
            <a:r>
              <a:rPr lang="en" dirty="0" smtClean="0"/>
              <a:t>o we patched it! Replaced</a:t>
            </a:r>
            <a:r>
              <a:rPr lang="en" baseline="0" dirty="0" smtClean="0"/>
              <a:t> </a:t>
            </a:r>
            <a:r>
              <a:rPr lang="en" dirty="0" smtClean="0"/>
              <a:t>the version string from what it</a:t>
            </a:r>
            <a:r>
              <a:rPr lang="en" baseline="0" dirty="0" smtClean="0"/>
              <a:t> was </a:t>
            </a:r>
            <a:r>
              <a:rPr lang="en" dirty="0" smtClean="0"/>
              <a:t>to “bcmon”,</a:t>
            </a:r>
            <a:r>
              <a:rPr lang="en" baseline="0" dirty="0" smtClean="0"/>
              <a:t> reloaded the fw and luckly for us it worked.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</a:t>
            </a:r>
            <a:r>
              <a:rPr lang="en" baseline="0" dirty="0" smtClean="0"/>
              <a:t>nd after verifying that there is no verification on the fw, we got back to reversing it…</a:t>
            </a:r>
          </a:p>
          <a:p>
            <a:pPr lvl="0" algn="l" rtl="0">
              <a:buNone/>
            </a:pPr>
            <a:endParaRPr lang="e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71124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-US" dirty="0" smtClean="0"/>
              <a:t>Lets talk a little about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:</a:t>
            </a: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We’ve got around</a:t>
            </a:r>
            <a:r>
              <a:rPr lang="en-US" baseline="0" dirty="0" smtClean="0"/>
              <a:t> 250k of arm code.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baseline="0" dirty="0" smtClean="0"/>
              <a:t>We’ve have an interrupt table at 0.</a:t>
            </a:r>
          </a:p>
          <a:p>
            <a:pPr lvl="0" algn="l" rtl="0">
              <a:buNone/>
            </a:pPr>
            <a:endParaRPr lang="en-US" u="none" dirty="0" smtClean="0"/>
          </a:p>
          <a:p>
            <a:pPr lvl="0" algn="l" rtl="0">
              <a:buNone/>
            </a:pPr>
            <a:r>
              <a:rPr lang="en-US" u="none" dirty="0" smtClean="0"/>
              <a:t>But more interesting is a</a:t>
            </a:r>
            <a:r>
              <a:rPr lang="en-US" u="none" baseline="0" dirty="0" smtClean="0"/>
              <a:t> function table at the beginning of the firmware (at address 0x100).</a:t>
            </a:r>
          </a:p>
          <a:p>
            <a:pPr lvl="0" algn="l" rtl="0">
              <a:buNone/>
            </a:pPr>
            <a:r>
              <a:rPr lang="en-US" u="none" baseline="0" dirty="0" smtClean="0"/>
              <a:t>As you can see one the screen there are a lot of red rows, </a:t>
            </a:r>
          </a:p>
          <a:p>
            <a:pPr lvl="0" algn="l" rtl="0">
              <a:buNone/>
            </a:pPr>
            <a:r>
              <a:rPr lang="en-US" u="none" baseline="0" dirty="0" smtClean="0"/>
              <a:t>And the red rows in this table is a signal from </a:t>
            </a:r>
            <a:r>
              <a:rPr lang="en-US" u="none" baseline="0" dirty="0" err="1" smtClean="0"/>
              <a:t>ida</a:t>
            </a:r>
            <a:r>
              <a:rPr lang="en-US" u="none" baseline="0" dirty="0" smtClean="0"/>
              <a:t> that we have some code missing.</a:t>
            </a:r>
            <a:endParaRPr lang="en-US" u="none" dirty="0" smtClean="0"/>
          </a:p>
          <a:p>
            <a:pPr lvl="0" algn="l" rtl="0">
              <a:buNone/>
            </a:pPr>
            <a:r>
              <a:rPr lang="en-US" u="none" baseline="0" dirty="0" smtClean="0"/>
              <a:t>Sadly for us, we had many function pointers, pointing to addresses outside of our firmware file.</a:t>
            </a:r>
          </a:p>
          <a:p>
            <a:pPr lvl="0" algn="l" rtl="0">
              <a:buNone/>
            </a:pPr>
            <a:endParaRPr lang="en-US" u="none" baseline="0" dirty="0" smtClean="0"/>
          </a:p>
          <a:p>
            <a:pPr lvl="0" algn="l" rtl="0">
              <a:buNone/>
            </a:pPr>
            <a:r>
              <a:rPr lang="en-US" u="none" baseline="0" dirty="0" smtClean="0"/>
              <a:t>We didn’t like the fact that we have a missing region so…</a:t>
            </a:r>
          </a:p>
        </p:txBody>
      </p:sp>
    </p:spTree>
    <p:extLst>
      <p:ext uri="{BB962C8B-B14F-4D97-AF65-F5344CB8AC3E}">
        <p14:creationId xmlns:p14="http://schemas.microsoft.com/office/powerpoint/2010/main" val="252799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" dirty="0" smtClean="0"/>
              <a:t>So we did</a:t>
            </a:r>
            <a:r>
              <a:rPr lang="en" baseline="0" dirty="0" smtClean="0"/>
              <a:t> something about it</a:t>
            </a:r>
          </a:p>
          <a:p>
            <a:pPr algn="l" rtl="0">
              <a:buNone/>
            </a:pPr>
            <a:r>
              <a:rPr lang="en" baseline="0" dirty="0" smtClean="0"/>
              <a:t>We managed to extract some of the missing code that way, but we wanted to do even better…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736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0" u="none" dirty="0" smtClean="0"/>
              <a:t>So we got back to</a:t>
            </a:r>
            <a:r>
              <a:rPr lang="en-US" b="0" u="none" baseline="0" dirty="0" smtClean="0"/>
              <a:t> the </a:t>
            </a:r>
            <a:r>
              <a:rPr lang="en-US" b="0" u="none" baseline="0" dirty="0" err="1" smtClean="0"/>
              <a:t>dmesg</a:t>
            </a:r>
            <a:r>
              <a:rPr lang="en-US" b="0" u="none" baseline="0" dirty="0" smtClean="0"/>
              <a:t> log, and looked those debug prints that are printed during the uploading of the </a:t>
            </a:r>
            <a:r>
              <a:rPr lang="en-US" b="0" u="none" baseline="0" dirty="0" err="1" smtClean="0"/>
              <a:t>fw</a:t>
            </a:r>
            <a:r>
              <a:rPr lang="en-US" b="0" u="none" baseline="0" dirty="0" smtClean="0"/>
              <a:t> to the chip.</a:t>
            </a:r>
            <a:endParaRPr lang="en-US" b="0" u="none" dirty="0" smtClean="0"/>
          </a:p>
          <a:p>
            <a:pPr algn="l" rtl="0"/>
            <a:endParaRPr lang="en-US" b="0" u="none" dirty="0" smtClean="0"/>
          </a:p>
          <a:p>
            <a:pPr algn="l" rtl="0"/>
            <a:r>
              <a:rPr lang="en-US" b="0" u="none" dirty="0" smtClean="0"/>
              <a:t>We have looked at the function</a:t>
            </a:r>
            <a:r>
              <a:rPr lang="en-US" b="0" u="none" baseline="0" dirty="0" smtClean="0"/>
              <a:t> “</a:t>
            </a:r>
            <a:r>
              <a:rPr lang="en-US" b="0" u="none" baseline="0" dirty="0" err="1" smtClean="0"/>
              <a:t>dhdsdio_membytes</a:t>
            </a:r>
            <a:r>
              <a:rPr lang="en-US" b="0" u="none" baseline="0" dirty="0" smtClean="0"/>
              <a:t>’’, that does that, and noticed that one of the parameters</a:t>
            </a:r>
          </a:p>
          <a:p>
            <a:pPr algn="l" rtl="0"/>
            <a:r>
              <a:rPr lang="en-US" b="0" u="none" baseline="0" dirty="0" smtClean="0"/>
              <a:t>controls whether this function writes to the chip memory or reads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>
                <a:solidFill>
                  <a:prstClr val="black"/>
                </a:solidFill>
              </a:rPr>
              <a:pPr/>
              <a:t>26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3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Happy with our new</a:t>
            </a:r>
            <a:r>
              <a:rPr lang="en-US" baseline="0" dirty="0" smtClean="0"/>
              <a:t> discovery,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patched the function in the driver that</a:t>
            </a:r>
            <a:r>
              <a:rPr lang="en-US" baseline="0" dirty="0" smtClean="0"/>
              <a:t> is</a:t>
            </a:r>
            <a:r>
              <a:rPr lang="en-US" dirty="0" smtClean="0"/>
              <a:t> responsible of uploading the firmware to the chip</a:t>
            </a:r>
            <a:endParaRPr lang="he-IL" dirty="0" smtClean="0"/>
          </a:p>
          <a:p>
            <a:pPr algn="l" rtl="0"/>
            <a:r>
              <a:rPr lang="en-US" baseline="0" dirty="0" smtClean="0"/>
              <a:t> * </a:t>
            </a:r>
            <a:r>
              <a:rPr lang="en-US" dirty="0" smtClean="0"/>
              <a:t>remember that the driver on android</a:t>
            </a:r>
            <a:r>
              <a:rPr lang="en-US" baseline="0" dirty="0" smtClean="0"/>
              <a:t> </a:t>
            </a:r>
            <a:r>
              <a:rPr lang="en-US" dirty="0" smtClean="0"/>
              <a:t>is open source,</a:t>
            </a:r>
            <a:r>
              <a:rPr lang="en-US" baseline="0" dirty="0" smtClean="0"/>
              <a:t> so we can patch it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875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And added our “</a:t>
            </a:r>
            <a:r>
              <a:rPr lang="en-US" dirty="0" err="1" smtClean="0"/>
              <a:t>pasten_func</a:t>
            </a:r>
            <a:r>
              <a:rPr lang="en-US" dirty="0" smtClean="0"/>
              <a:t>” after the</a:t>
            </a:r>
            <a:r>
              <a:rPr lang="en-US" baseline="0" dirty="0" smtClean="0"/>
              <a:t> loading process.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BTW, </a:t>
            </a:r>
            <a:r>
              <a:rPr lang="en-US" baseline="0" dirty="0" err="1" smtClean="0"/>
              <a:t>pasten</a:t>
            </a:r>
            <a:r>
              <a:rPr lang="en-US" baseline="0" dirty="0" smtClean="0"/>
              <a:t> is the </a:t>
            </a:r>
            <a:r>
              <a:rPr lang="en-US" baseline="0" dirty="0" err="1" smtClean="0"/>
              <a:t>hebrew</a:t>
            </a:r>
            <a:r>
              <a:rPr lang="en-US" baseline="0" dirty="0" smtClean="0"/>
              <a:t> word for </a:t>
            </a:r>
            <a:r>
              <a:rPr lang="en-US" baseline="0" dirty="0" err="1" smtClean="0"/>
              <a:t>pwnage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>
                <a:solidFill>
                  <a:prstClr val="black"/>
                </a:solidFill>
              </a:rPr>
              <a:pPr/>
              <a:t>28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98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This is the entire code</a:t>
            </a:r>
            <a:r>
              <a:rPr lang="en-US" baseline="0" dirty="0" smtClean="0"/>
              <a:t> we wrote to extract the missing region.</a:t>
            </a:r>
            <a:endParaRPr lang="en-US" dirty="0" smtClean="0"/>
          </a:p>
          <a:p>
            <a:pPr algn="l" rtl="0"/>
            <a:r>
              <a:rPr lang="en-US" dirty="0" smtClean="0"/>
              <a:t>Actually our ‘</a:t>
            </a:r>
            <a:r>
              <a:rPr lang="en-US" dirty="0" err="1" smtClean="0"/>
              <a:t>pasten_func</a:t>
            </a:r>
            <a:r>
              <a:rPr lang="en-US" dirty="0" smtClean="0"/>
              <a:t>’ just reads</a:t>
            </a:r>
            <a:r>
              <a:rPr lang="en-US" baseline="0" dirty="0" smtClean="0"/>
              <a:t> the mission region in a loop.</a:t>
            </a:r>
            <a:endParaRPr lang="en-US" dirty="0" smtClean="0"/>
          </a:p>
          <a:p>
            <a:pPr algn="l" rtl="0"/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did that by using the same function that </a:t>
            </a:r>
            <a:r>
              <a:rPr lang="en-US" baseline="0" dirty="0" err="1" smtClean="0"/>
              <a:t>broadcom</a:t>
            </a:r>
            <a:r>
              <a:rPr lang="en-US" baseline="0" dirty="0" smtClean="0"/>
              <a:t> uses to load the firmware into the chip.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>
                <a:solidFill>
                  <a:prstClr val="black"/>
                </a:solidFill>
              </a:rPr>
              <a:pPr/>
              <a:t>29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4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So we took ruby’s phone.</a:t>
            </a:r>
          </a:p>
          <a:p>
            <a:pPr algn="l" rtl="0"/>
            <a:r>
              <a:rPr lang="en-US" dirty="0" smtClean="0"/>
              <a:t>At first, we’ve  found a teardown</a:t>
            </a:r>
            <a:r>
              <a:rPr lang="en-US" baseline="0" dirty="0" smtClean="0"/>
              <a:t> of it and learned that </a:t>
            </a:r>
            <a:r>
              <a:rPr lang="en-US" dirty="0" smtClean="0"/>
              <a:t>it is equipped</a:t>
            </a:r>
            <a:r>
              <a:rPr lang="en-US" baseline="0" dirty="0" smtClean="0"/>
              <a:t> with a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chipset made by Broadcom, called BCM4329 (four-three-two-nine)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Then,</a:t>
            </a:r>
            <a:r>
              <a:rPr lang="en-US" baseline="0" dirty="0" smtClean="0"/>
              <a:t> we</a:t>
            </a:r>
            <a:r>
              <a:rPr lang="en-US" dirty="0" smtClean="0"/>
              <a:t> started exploring Ruby’s phone, and treated it as a simple </a:t>
            </a:r>
            <a:r>
              <a:rPr lang="en-US" dirty="0" err="1" smtClean="0"/>
              <a:t>linux</a:t>
            </a:r>
            <a:r>
              <a:rPr lang="en-US" dirty="0" smtClean="0"/>
              <a:t> device.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Whenever</a:t>
            </a:r>
            <a:r>
              <a:rPr lang="en-US" baseline="0" dirty="0" smtClean="0"/>
              <a:t> you explore a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device – the first thing you want to do is get a shell access to the device, so we used android way of getting shell access (</a:t>
            </a:r>
            <a:r>
              <a:rPr lang="en-US" b="1" baseline="0" dirty="0" smtClean="0"/>
              <a:t>CLICK</a:t>
            </a:r>
            <a:r>
              <a:rPr lang="en-US" baseline="0" dirty="0" smtClean="0"/>
              <a:t>), and ran “</a:t>
            </a:r>
            <a:r>
              <a:rPr lang="en-US" baseline="0" dirty="0" err="1" smtClean="0"/>
              <a:t>iwconfig</a:t>
            </a:r>
            <a:r>
              <a:rPr lang="en-US" baseline="0" dirty="0" smtClean="0"/>
              <a:t>” – a simple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utility used to configure wireless interfaces, and “</a:t>
            </a:r>
            <a:r>
              <a:rPr lang="en-US" baseline="0" dirty="0" err="1" smtClean="0"/>
              <a:t>tcpudmp</a:t>
            </a:r>
            <a:r>
              <a:rPr lang="en-US" baseline="0" dirty="0" smtClean="0"/>
              <a:t>” – in order to capture some packets.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But… </a:t>
            </a:r>
            <a:r>
              <a:rPr lang="en-US" dirty="0" smtClean="0"/>
              <a:t>We quickly noticed some strange</a:t>
            </a:r>
            <a:r>
              <a:rPr lang="en-US" baseline="0" dirty="0" smtClean="0"/>
              <a:t> things:</a:t>
            </a:r>
          </a:p>
          <a:p>
            <a:pPr algn="l" rtl="0"/>
            <a:r>
              <a:rPr lang="en-US" baseline="0" dirty="0" smtClean="0"/>
              <a:t> - our network device is responding to </a:t>
            </a:r>
            <a:r>
              <a:rPr lang="en-US" baseline="0" dirty="0" err="1" smtClean="0"/>
              <a:t>iwconfig</a:t>
            </a:r>
            <a:r>
              <a:rPr lang="en-US" baseline="0" dirty="0" smtClean="0"/>
              <a:t> with meaningful information. But… why is the device called eth(zero) instead of </a:t>
            </a:r>
            <a:r>
              <a:rPr lang="en-US" baseline="0" dirty="0" err="1" smtClean="0"/>
              <a:t>wlan</a:t>
            </a:r>
            <a:r>
              <a:rPr lang="en-US" baseline="0" dirty="0" smtClean="0"/>
              <a:t>(zero)?</a:t>
            </a:r>
          </a:p>
          <a:p>
            <a:pPr algn="l" rtl="0"/>
            <a:r>
              <a:rPr lang="en-US" baseline="0" dirty="0" smtClean="0"/>
              <a:t> - </a:t>
            </a:r>
            <a:r>
              <a:rPr lang="en-US" baseline="0" dirty="0" err="1" smtClean="0"/>
              <a:t>tcpdump</a:t>
            </a:r>
            <a:r>
              <a:rPr lang="en-US" baseline="0" dirty="0" smtClean="0"/>
              <a:t> identifies it as an </a:t>
            </a:r>
            <a:r>
              <a:rPr lang="en-US" baseline="0" dirty="0" err="1" smtClean="0"/>
              <a:t>Ethrnet</a:t>
            </a:r>
            <a:r>
              <a:rPr lang="en-US" baseline="0" dirty="0" smtClean="0"/>
              <a:t> device and not as a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device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="1" baseline="0" dirty="0" smtClean="0"/>
              <a:t>It seems that this network interface isn’t behaving like a “normal” </a:t>
            </a:r>
            <a:r>
              <a:rPr lang="en-US" b="1" baseline="0" dirty="0" err="1" smtClean="0"/>
              <a:t>wifi</a:t>
            </a:r>
            <a:r>
              <a:rPr lang="en-US" b="1" baseline="0" dirty="0" smtClean="0"/>
              <a:t> interfaces, but more like an Ethernet interface. </a:t>
            </a:r>
            <a:r>
              <a:rPr lang="en-US" b="1" baseline="0" dirty="0" err="1" smtClean="0"/>
              <a:t>Whats</a:t>
            </a:r>
            <a:r>
              <a:rPr lang="en-US" b="1" baseline="0" dirty="0" smtClean="0"/>
              <a:t> going on?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0275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And SUCCESS!!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>
                <a:solidFill>
                  <a:prstClr val="black"/>
                </a:solidFill>
              </a:rPr>
              <a:pPr/>
              <a:t>30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94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manage</a:t>
            </a:r>
            <a:r>
              <a:rPr lang="en-US" baseline="0" dirty="0" smtClean="0"/>
              <a:t> to extract the missing region!</a:t>
            </a:r>
            <a:endParaRPr lang="he-IL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9939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" dirty="0" smtClean="0"/>
              <a:t>so we can get back to th</a:t>
            </a:r>
            <a:r>
              <a:rPr lang="en" baseline="0" dirty="0" smtClean="0"/>
              <a:t>e monitor mode thing.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8573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Now (after extracting the mission</a:t>
            </a:r>
            <a:r>
              <a:rPr lang="en-US" baseline="0" dirty="0" smtClean="0"/>
              <a:t> region),</a:t>
            </a:r>
            <a:endParaRPr lang="en-US" dirty="0" smtClean="0"/>
          </a:p>
          <a:p>
            <a:pPr algn="l" rtl="0"/>
            <a:r>
              <a:rPr lang="en-US" dirty="0" smtClean="0"/>
              <a:t>we have</a:t>
            </a:r>
            <a:r>
              <a:rPr lang="en-US" baseline="0" dirty="0" smtClean="0"/>
              <a:t> two code segments:</a:t>
            </a:r>
          </a:p>
          <a:p>
            <a:pPr marL="228600" indent="-228600" algn="l" rtl="0">
              <a:buAutoNum type="arabicPeriod"/>
            </a:pPr>
            <a:r>
              <a:rPr lang="en-US" baseline="0" dirty="0" smtClean="0"/>
              <a:t>RAM segment – which we can modify, by changing the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 file.</a:t>
            </a:r>
          </a:p>
          <a:p>
            <a:pPr marL="228600" indent="-228600" algn="l" rtl="0">
              <a:buAutoNum type="arabicPeriod"/>
            </a:pPr>
            <a:r>
              <a:rPr lang="en-US" baseline="0" dirty="0" smtClean="0"/>
              <a:t>ROM segment – that is unchangeable (maybe even masked </a:t>
            </a:r>
            <a:r>
              <a:rPr lang="en-US" baseline="0" dirty="0" err="1" smtClean="0"/>
              <a:t>rom</a:t>
            </a:r>
            <a:r>
              <a:rPr lang="en-US" baseline="0" dirty="0" smtClean="0"/>
              <a:t>).</a:t>
            </a:r>
          </a:p>
          <a:p>
            <a:pPr marL="228600" indent="-228600" algn="l" rtl="0">
              <a:buAutoNum type="arabicPeriod"/>
            </a:pPr>
            <a:endParaRPr lang="en-US" baseline="0" dirty="0" smtClean="0"/>
          </a:p>
          <a:p>
            <a:pPr marL="228600" indent="-228600" algn="l" rtl="0">
              <a:buNone/>
            </a:pPr>
            <a:r>
              <a:rPr lang="en-US" baseline="0" dirty="0" smtClean="0"/>
              <a:t>But what if </a:t>
            </a:r>
            <a:r>
              <a:rPr lang="en-US" baseline="0" dirty="0" err="1" smtClean="0"/>
              <a:t>broadcom</a:t>
            </a:r>
            <a:r>
              <a:rPr lang="en-US" baseline="0" dirty="0" smtClean="0"/>
              <a:t> finds a bug in their unchangeable ROM segment?  How can they fix it?</a:t>
            </a:r>
          </a:p>
          <a:p>
            <a:pPr marL="228600" indent="-228600" algn="l" rtl="0">
              <a:buNone/>
            </a:pPr>
            <a:r>
              <a:rPr lang="en-US" baseline="0" dirty="0" smtClean="0"/>
              <a:t>It turns out that the function table we just showed you allows </a:t>
            </a:r>
            <a:r>
              <a:rPr lang="en-US" baseline="0" dirty="0" err="1" smtClean="0"/>
              <a:t>broadcom</a:t>
            </a:r>
            <a:r>
              <a:rPr lang="en-US" baseline="0" dirty="0" smtClean="0"/>
              <a:t> the patch their ROM segment.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38A1-6040-4F7B-9561-649F13C8F964}" type="slidenum">
              <a:rPr lang="he-IL" smtClean="0">
                <a:solidFill>
                  <a:prstClr val="black"/>
                </a:solidFill>
              </a:rPr>
              <a:pPr/>
              <a:t>33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18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aseline="0" dirty="0" smtClean="0"/>
              <a:t>Broadcom can fix their code because almost every functions in the </a:t>
            </a:r>
            <a:r>
              <a:rPr lang="en-US" baseline="0" dirty="0" err="1" smtClean="0"/>
              <a:t>rom</a:t>
            </a:r>
            <a:r>
              <a:rPr lang="en-US" baseline="0" dirty="0" smtClean="0"/>
              <a:t> segment have a special wrapper, </a:t>
            </a:r>
          </a:p>
          <a:p>
            <a:pPr algn="l" rtl="0">
              <a:buNone/>
            </a:pPr>
            <a:r>
              <a:rPr lang="en-US" baseline="0" dirty="0" smtClean="0"/>
              <a:t>That wrapper checks this special function table and jump to the relevant fix code if necessary.</a:t>
            </a:r>
          </a:p>
          <a:p>
            <a:pPr algn="l" rtl="0">
              <a:buNone/>
            </a:pPr>
            <a:endParaRPr lang="en-US" baseline="0" dirty="0" smtClean="0"/>
          </a:p>
          <a:p>
            <a:pPr algn="l" rtl="0">
              <a:buNone/>
            </a:pPr>
            <a:r>
              <a:rPr lang="en-US" baseline="0" dirty="0" smtClean="0"/>
              <a:t>For example, if Broadcom finds a bug in </a:t>
            </a:r>
            <a:r>
              <a:rPr lang="en-US" baseline="0" dirty="0" err="1" smtClean="0"/>
              <a:t>memset</a:t>
            </a:r>
            <a:r>
              <a:rPr lang="en-US" baseline="0" dirty="0" smtClean="0"/>
              <a:t>, they can update the pointer and point the wrapper to a new code with the fixed </a:t>
            </a:r>
            <a:r>
              <a:rPr lang="en-US" baseline="0" dirty="0" err="1" smtClean="0"/>
              <a:t>memset</a:t>
            </a:r>
            <a:r>
              <a:rPr lang="en-US" baseline="0" dirty="0" smtClean="0"/>
              <a:t>.</a:t>
            </a:r>
          </a:p>
          <a:p>
            <a:pPr algn="l" rtl="0">
              <a:buNone/>
            </a:pPr>
            <a:endParaRPr lang="en-US" baseline="0" dirty="0" smtClean="0"/>
          </a:p>
          <a:p>
            <a:pPr algn="l" rtl="0">
              <a:buNone/>
            </a:pPr>
            <a:r>
              <a:rPr lang="en-US" baseline="0" dirty="0" smtClean="0"/>
              <a:t>This was crucial to our project because it allowed us to patch what was otherwise a READ ONLY code.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38A1-6040-4F7B-9561-649F13C8F964}" type="slidenum">
              <a:rPr lang="he-IL" smtClean="0">
                <a:solidFill>
                  <a:prstClr val="black"/>
                </a:solidFill>
              </a:rPr>
              <a:pPr/>
              <a:t>34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47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about debug prints? Everybody love debug prints..</a:t>
            </a:r>
          </a:p>
          <a:p>
            <a:pPr algn="l" rtl="0"/>
            <a:r>
              <a:rPr lang="en-US" dirty="0" smtClean="0"/>
              <a:t>Broadcom </a:t>
            </a:r>
            <a:r>
              <a:rPr lang="en-US" baseline="0" dirty="0" smtClean="0"/>
              <a:t>code didn’t have a lot of debug prints, but one of them happened to be very useful.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3645-BCCA-422E-ABA2-5F06764B8BB0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4521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We’ve found a “watchdog </a:t>
            </a:r>
            <a:r>
              <a:rPr lang="en-US" baseline="0" dirty="0" err="1" smtClean="0"/>
              <a:t>releated</a:t>
            </a:r>
            <a:r>
              <a:rPr lang="en-US" baseline="0" dirty="0" smtClean="0"/>
              <a:t>” debug print, we’ve </a:t>
            </a:r>
            <a:r>
              <a:rPr lang="en-US" dirty="0" err="1" smtClean="0"/>
              <a:t>googled</a:t>
            </a:r>
            <a:r>
              <a:rPr lang="en-US" dirty="0" smtClean="0"/>
              <a:t> it,</a:t>
            </a:r>
            <a:r>
              <a:rPr lang="en-US" baseline="0" dirty="0" smtClean="0"/>
              <a:t> and found it in a </a:t>
            </a:r>
            <a:r>
              <a:rPr lang="en-US" baseline="0" dirty="0" err="1" smtClean="0"/>
              <a:t>softmac</a:t>
            </a:r>
            <a:r>
              <a:rPr lang="en-US" baseline="0" dirty="0" smtClean="0"/>
              <a:t> driver from Broadcom.</a:t>
            </a:r>
          </a:p>
          <a:p>
            <a:pPr algn="l" rtl="0"/>
            <a:r>
              <a:rPr lang="en-US" baseline="0" dirty="0" smtClean="0"/>
              <a:t>and if you think about it, it makes sense that Broadcom will share some code across their different products…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This code was very similar to our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 code and it helped us understand the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 more quickly.</a:t>
            </a:r>
          </a:p>
        </p:txBody>
      </p:sp>
    </p:spTree>
    <p:extLst>
      <p:ext uri="{BB962C8B-B14F-4D97-AF65-F5344CB8AC3E}">
        <p14:creationId xmlns:p14="http://schemas.microsoft.com/office/powerpoint/2010/main" val="323382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" dirty="0" smtClean="0"/>
              <a:t>At this point,</a:t>
            </a:r>
            <a:r>
              <a:rPr lang="en" baseline="0" dirty="0" smtClean="0"/>
              <a:t> we don’t know much about the code…and we are trying to find something to hold on to.</a:t>
            </a:r>
          </a:p>
          <a:p>
            <a:pPr algn="l" rtl="0">
              <a:buNone/>
            </a:pPr>
            <a:r>
              <a:rPr lang="en" baseline="0" dirty="0" smtClean="0"/>
              <a:t>What we really want is to see a raw WiFi frame, before any translation…</a:t>
            </a:r>
          </a:p>
          <a:p>
            <a:pPr algn="l" rtl="0">
              <a:buNone/>
            </a:pPr>
            <a:endParaRPr lang="en" baseline="0" dirty="0" smtClean="0"/>
          </a:p>
          <a:p>
            <a:pPr algn="l" rtl="0">
              <a:buNone/>
            </a:pPr>
            <a:r>
              <a:rPr lang="en" baseline="0" dirty="0" smtClean="0"/>
              <a:t>What you see now on the screen is called an LLC header</a:t>
            </a:r>
          </a:p>
          <a:p>
            <a:pPr algn="l" rtl="0">
              <a:buNone/>
            </a:pPr>
            <a:r>
              <a:rPr lang="en-US" baseline="0" dirty="0" smtClean="0"/>
              <a:t>A</a:t>
            </a:r>
            <a:r>
              <a:rPr lang="en" baseline="0" dirty="0" smtClean="0"/>
              <a:t>nd every WiFi data frame out there contains this header, so we looked for this magic stream of bytes…</a:t>
            </a:r>
          </a:p>
          <a:p>
            <a:pPr algn="l" rtl="0">
              <a:buNone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38058113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And</a:t>
            </a:r>
            <a:r>
              <a:rPr lang="en-US" baseline="0" dirty="0" smtClean="0"/>
              <a:t> found some dozen references to it…</a:t>
            </a:r>
          </a:p>
          <a:p>
            <a:pPr algn="l" rtl="0"/>
            <a:r>
              <a:rPr lang="en-US" dirty="0" smtClean="0"/>
              <a:t>Since</a:t>
            </a:r>
            <a:r>
              <a:rPr lang="en-US" baseline="0" dirty="0" smtClean="0"/>
              <a:t> this “Magic LLC Header” don’t go into the Ethernet packet, it seemed like a nice starting point.</a:t>
            </a:r>
          </a:p>
          <a:p>
            <a:pPr algn="l" rtl="0"/>
            <a:r>
              <a:rPr lang="en-US" baseline="0" dirty="0" smtClean="0"/>
              <a:t>And we started working on them one by one…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we look at the first reference,</a:t>
            </a:r>
            <a:r>
              <a:rPr lang="en-US" baseline="0" dirty="0" smtClean="0"/>
              <a:t> we guess which parameter contains the raw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frame…</a:t>
            </a:r>
            <a:br>
              <a:rPr lang="en-US" baseline="0" dirty="0" smtClean="0"/>
            </a:br>
            <a:r>
              <a:rPr lang="en-US" baseline="0" dirty="0" smtClean="0"/>
              <a:t>But how do we check it?</a:t>
            </a:r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00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eriod"/>
            </a:pPr>
            <a:r>
              <a:rPr lang="en-US" baseline="0" dirty="0" smtClean="0"/>
              <a:t>We </a:t>
            </a:r>
            <a:r>
              <a:rPr lang="en-US" baseline="0" dirty="0" smtClean="0"/>
              <a:t>check </a:t>
            </a:r>
            <a:r>
              <a:rPr lang="en-US" baseline="0" dirty="0" smtClean="0"/>
              <a:t>it by writing a simple detour, that wraps the original function.</a:t>
            </a:r>
            <a:br>
              <a:rPr lang="en-US" baseline="0" dirty="0" smtClean="0"/>
            </a:br>
            <a:r>
              <a:rPr lang="en-US" baseline="0" dirty="0" smtClean="0"/>
              <a:t>Adding our code before the function starts and after it returns…</a:t>
            </a:r>
            <a:br>
              <a:rPr lang="en-US" baseline="0" dirty="0" smtClean="0"/>
            </a:br>
            <a:r>
              <a:rPr lang="en-US" baseline="0" dirty="0" smtClean="0"/>
              <a:t>We </a:t>
            </a:r>
            <a:r>
              <a:rPr lang="en-US" baseline="0" dirty="0" smtClean="0"/>
              <a:t>write </a:t>
            </a:r>
            <a:r>
              <a:rPr lang="en-US" baseline="0" dirty="0" smtClean="0"/>
              <a:t>this detour in ARM assembly…</a:t>
            </a:r>
          </a:p>
          <a:p>
            <a:pPr marL="228600" indent="-228600" algn="l" rtl="0">
              <a:buAutoNum type="arabicPeriod"/>
            </a:pPr>
            <a:r>
              <a:rPr lang="en-US" baseline="0" dirty="0" smtClean="0"/>
              <a:t>Assemble </a:t>
            </a:r>
            <a:r>
              <a:rPr lang="en-US" baseline="0" dirty="0" smtClean="0"/>
              <a:t>it, and …</a:t>
            </a:r>
          </a:p>
          <a:p>
            <a:pPr marL="228600" indent="-228600" algn="l" rtl="0">
              <a:buAutoNum type="arabicPeriod"/>
            </a:pPr>
            <a:r>
              <a:rPr lang="en-US" baseline="0" dirty="0" smtClean="0"/>
              <a:t>Take the output and paste it in our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.</a:t>
            </a:r>
          </a:p>
          <a:p>
            <a:pPr marL="228600" indent="-228600" algn="l" rtl="0">
              <a:buNone/>
            </a:pPr>
            <a:endParaRPr lang="en-US" baseline="0" dirty="0" smtClean="0"/>
          </a:p>
          <a:p>
            <a:pPr marL="228600" indent="-228600" algn="l" rtl="0">
              <a:buNone/>
            </a:pPr>
            <a:r>
              <a:rPr lang="en-US" baseline="0" dirty="0" smtClean="0"/>
              <a:t>But that’s not enough, because what we really want is to check if the function handles raw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frames..</a:t>
            </a:r>
          </a:p>
          <a:p>
            <a:pPr marL="228600" indent="-228600" algn="l" rtl="0">
              <a:buNone/>
            </a:pPr>
            <a:r>
              <a:rPr lang="en-US" baseline="0" dirty="0" smtClean="0"/>
              <a:t>And in order the check if the function does that we need to read that “frame” </a:t>
            </a:r>
            <a:br>
              <a:rPr lang="en-US" baseline="0" dirty="0" smtClean="0"/>
            </a:br>
            <a:r>
              <a:rPr lang="en-US" baseline="0" dirty="0" smtClean="0"/>
              <a:t>and check if it’s indeed “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frame”…</a:t>
            </a:r>
          </a:p>
          <a:p>
            <a:pPr marL="228600" indent="-228600" algn="l" rtl="0">
              <a:buNone/>
            </a:pPr>
            <a:endParaRPr lang="en-US" baseline="0" dirty="0" smtClean="0"/>
          </a:p>
          <a:p>
            <a:pPr marL="228600" indent="-228600" algn="l" rtl="0">
              <a:buNone/>
            </a:pPr>
            <a:r>
              <a:rPr lang="en-US" baseline="0" dirty="0" smtClean="0"/>
              <a:t>Since we can’t pause the chip…</a:t>
            </a:r>
          </a:p>
        </p:txBody>
      </p:sp>
    </p:spTree>
    <p:extLst>
      <p:ext uri="{BB962C8B-B14F-4D97-AF65-F5344CB8AC3E}">
        <p14:creationId xmlns:p14="http://schemas.microsoft.com/office/powerpoint/2010/main" val="247848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aseline="0" dirty="0" smtClean="0"/>
              <a:t>To understand how wifi interfaces should behave, lets talk a bit about how wifi works in general:</a:t>
            </a:r>
          </a:p>
          <a:p>
            <a:pPr algn="l" rtl="0"/>
            <a:r>
              <a:rPr lang="en-US" baseline="0" dirty="0" smtClean="0"/>
              <a:t>Wifi has 3 types of frames:</a:t>
            </a:r>
          </a:p>
          <a:p>
            <a:pPr algn="l" rtl="0"/>
            <a:r>
              <a:rPr lang="en-US" baseline="0" dirty="0" smtClean="0"/>
              <a:t>	Data frames - like it sounds, contains….. data. It has a very simple form – a wifi header (containing MAC addresses and some crypto stuff), and then….  IP/</a:t>
            </a:r>
            <a:r>
              <a:rPr lang="en-US" baseline="0" dirty="0" err="1" smtClean="0"/>
              <a:t>TCP,you</a:t>
            </a:r>
            <a:r>
              <a:rPr lang="en-US" baseline="0" dirty="0" smtClean="0"/>
              <a:t> name it…</a:t>
            </a:r>
          </a:p>
          <a:p>
            <a:pPr algn="l" rtl="0"/>
            <a:r>
              <a:rPr lang="en-US" baseline="0" dirty="0" smtClean="0"/>
              <a:t>	Management frames – contains data about the available wireless networks – Examples – beacons (periodical “advertisement” for a wireless network), Handshakes of client with wireless networks, etc…</a:t>
            </a:r>
          </a:p>
          <a:p>
            <a:pPr algn="l" rtl="0"/>
            <a:r>
              <a:rPr lang="en-US" baseline="0" dirty="0" smtClean="0"/>
              <a:t>	Control frames – Used mainly for flow control, to reduce congestion on wireless networks.</a:t>
            </a:r>
          </a:p>
        </p:txBody>
      </p:sp>
    </p:spTree>
    <p:extLst>
      <p:ext uri="{BB962C8B-B14F-4D97-AF65-F5344CB8AC3E}">
        <p14:creationId xmlns:p14="http://schemas.microsoft.com/office/powerpoint/2010/main" val="34464063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want to copy the</a:t>
            </a:r>
            <a:r>
              <a:rPr lang="en-US" baseline="0" dirty="0" smtClean="0"/>
              <a:t> “frame” to an unused memory location…</a:t>
            </a:r>
          </a:p>
          <a:p>
            <a:pPr algn="l" rtl="0"/>
            <a:r>
              <a:rPr lang="en-US" baseline="0" dirty="0" smtClean="0"/>
              <a:t>Which we can read using the same method we’ve used to extract the mission region.</a:t>
            </a:r>
          </a:p>
          <a:p>
            <a:pPr algn="l" rtl="0"/>
            <a:r>
              <a:rPr lang="en-US" baseline="0" dirty="0" smtClean="0"/>
              <a:t>And this methods involves recompiling the kernel for each patch.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But what if…</a:t>
            </a:r>
          </a:p>
        </p:txBody>
      </p:sp>
    </p:spTree>
    <p:extLst>
      <p:ext uri="{BB962C8B-B14F-4D97-AF65-F5344CB8AC3E}">
        <p14:creationId xmlns:p14="http://schemas.microsoft.com/office/powerpoint/2010/main" val="2188640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we have a bug somewhere in this long process?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Well in that case we get a kernel panic…</a:t>
            </a:r>
          </a:p>
        </p:txBody>
      </p:sp>
    </p:spTree>
    <p:extLst>
      <p:ext uri="{BB962C8B-B14F-4D97-AF65-F5344CB8AC3E}">
        <p14:creationId xmlns:p14="http://schemas.microsoft.com/office/powerpoint/2010/main" val="2381899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to avoid wasting our</a:t>
            </a:r>
            <a:r>
              <a:rPr lang="en-US" baseline="0" dirty="0" smtClean="0"/>
              <a:t> time, we wanted to develop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research tools: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first was for binary patching</a:t>
            </a:r>
          </a:p>
          <a:p>
            <a:pPr algn="l" rtl="0"/>
            <a:r>
              <a:rPr lang="en-US" dirty="0" smtClean="0"/>
              <a:t>And</a:t>
            </a:r>
            <a:r>
              <a:rPr lang="en-US" baseline="0" dirty="0" smtClean="0"/>
              <a:t> the second was to avoid recompiling the kernel for each patch.</a:t>
            </a:r>
            <a:endParaRPr lang="he-I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8655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The first tool</a:t>
            </a:r>
            <a:r>
              <a:rPr lang="en-US" baseline="0" dirty="0" smtClean="0"/>
              <a:t> </a:t>
            </a:r>
            <a:r>
              <a:rPr lang="en-US" dirty="0" smtClean="0"/>
              <a:t>we</a:t>
            </a:r>
            <a:r>
              <a:rPr lang="en-US" baseline="0" dirty="0" smtClean="0"/>
              <a:t> wrote was the “generic_patcher.py”, it’s a small python script that wraps' all the binary patching tasks, and allows fast and easy development of patches in C instead of assembly.</a:t>
            </a:r>
          </a:p>
        </p:txBody>
      </p:sp>
    </p:spTree>
    <p:extLst>
      <p:ext uri="{BB962C8B-B14F-4D97-AF65-F5344CB8AC3E}">
        <p14:creationId xmlns:p14="http://schemas.microsoft.com/office/powerpoint/2010/main" val="39037424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" baseline="0" dirty="0" smtClean="0"/>
              <a:t>here is an example of how we add a patch to the fw, using our “generic_patcher.py” script:</a:t>
            </a:r>
          </a:p>
          <a:p>
            <a:pPr marL="228600" indent="-228600" algn="l" rtl="0">
              <a:buAutoNum type="arabicPeriod"/>
            </a:pPr>
            <a:r>
              <a:rPr lang="en" baseline="0" dirty="0" smtClean="0"/>
              <a:t>We assign a destenation address for the output code</a:t>
            </a:r>
          </a:p>
          <a:p>
            <a:pPr marL="228600" indent="-228600" algn="l" rtl="0">
              <a:buAutoNum type="arabicPeriod"/>
            </a:pPr>
            <a:r>
              <a:rPr lang="en" baseline="0" dirty="0" smtClean="0"/>
              <a:t>We point it to our source c_file</a:t>
            </a:r>
          </a:p>
          <a:p>
            <a:pPr marL="228600" indent="-228600" algn="l" rtl="0">
              <a:buAutoNum type="arabicPeriod"/>
            </a:pPr>
            <a:r>
              <a:rPr lang="en-US" baseline="0" dirty="0" smtClean="0"/>
              <a:t>And we s</a:t>
            </a:r>
            <a:r>
              <a:rPr lang="en" baseline="0" dirty="0" smtClean="0"/>
              <a:t>tate how much size the patch is allowed to use</a:t>
            </a:r>
          </a:p>
          <a:p>
            <a:pPr marL="228600" indent="-228600" algn="l" rtl="0">
              <a:buAutoNum type="arabicPeriod"/>
            </a:pPr>
            <a:endParaRPr lang="e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that’s a</a:t>
            </a:r>
            <a:r>
              <a:rPr lang="en" baseline="0" dirty="0" smtClean="0"/>
              <a:t>ll we need to do…</a:t>
            </a:r>
          </a:p>
          <a:p>
            <a:pPr marL="228600" indent="-228600" algn="l" rtl="0">
              <a:buAutoNum type="arabicPeriod"/>
            </a:pPr>
            <a:endParaRPr lang="en" baseline="0" dirty="0" smtClean="0"/>
          </a:p>
          <a:p>
            <a:pPr marL="228600" indent="-228600" algn="l" rtl="0">
              <a:buAutoNum type="arabicPeriod"/>
            </a:pPr>
            <a:endParaRPr lang="en" baseline="0" dirty="0" smtClean="0"/>
          </a:p>
          <a:p>
            <a:pPr marL="228600" indent="-228600" algn="l" rtl="0">
              <a:buAutoNum type="arabicPeriod"/>
            </a:pPr>
            <a:endParaRPr lang="en" dirty="0" smtClean="0"/>
          </a:p>
          <a:p>
            <a:pPr algn="l" rtl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535375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Among other</a:t>
            </a:r>
            <a:r>
              <a:rPr lang="en-US" baseline="0" dirty="0" smtClean="0"/>
              <a:t> “Types” of patches we can write with our “Generic patcher.py”: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We have a patch type for writing  assembly</a:t>
            </a:r>
          </a:p>
          <a:p>
            <a:pPr algn="l" rtl="0"/>
            <a:r>
              <a:rPr lang="en-US" baseline="0" dirty="0" smtClean="0"/>
              <a:t>And patch type for fixing function calls</a:t>
            </a:r>
          </a:p>
          <a:p>
            <a:pPr algn="l" rtl="0"/>
            <a:r>
              <a:rPr lang="en-US" baseline="0" dirty="0" smtClean="0"/>
              <a:t>One for replacing function pointers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And last but not least, we can insert an illegal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which results in lots of debugging information printed on the </a:t>
            </a:r>
            <a:r>
              <a:rPr lang="en-US" baseline="0" dirty="0" err="1" smtClean="0"/>
              <a:t>dmesg</a:t>
            </a:r>
            <a:r>
              <a:rPr lang="en-US" baseline="0" dirty="0" smtClean="0"/>
              <a:t> log.</a:t>
            </a:r>
          </a:p>
          <a:p>
            <a:pPr algn="l" rtl="0"/>
            <a:endParaRPr lang="en-US" baseline="0" dirty="0" smtClean="0"/>
          </a:p>
          <a:p>
            <a:pPr algn="l" rtl="0"/>
            <a:endParaRPr lang="en-US" baseline="0" dirty="0" smtClean="0"/>
          </a:p>
          <a:p>
            <a:pPr algn="l" rtl="0"/>
            <a:endParaRPr lang="en-US" dirty="0" smtClean="0"/>
          </a:p>
          <a:p>
            <a:pPr algn="l"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4063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That’s was the first</a:t>
            </a:r>
            <a:r>
              <a:rPr lang="en-US" baseline="0" dirty="0" smtClean="0"/>
              <a:t> tool we wrote which helped us with the </a:t>
            </a:r>
            <a:r>
              <a:rPr lang="en-US" dirty="0" smtClean="0"/>
              <a:t>binary patching tasks</a:t>
            </a:r>
          </a:p>
          <a:p>
            <a:pPr algn="l" rtl="0"/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we still had to recompile the kernel for each patch…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we wanted to avoid kernel modification as much as we can…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93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we’ve</a:t>
            </a:r>
            <a:r>
              <a:rPr lang="en-US" dirty="0" smtClean="0"/>
              <a:t> exposed some</a:t>
            </a:r>
            <a:r>
              <a:rPr lang="en-US" baseline="0" dirty="0" smtClean="0"/>
              <a:t> useful functions from the kernel to the </a:t>
            </a:r>
            <a:r>
              <a:rPr lang="en-US" baseline="0" dirty="0" err="1" smtClean="0"/>
              <a:t>usermode</a:t>
            </a:r>
            <a:r>
              <a:rPr lang="en-US" baseline="0" dirty="0" smtClean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wrote the second tool t</a:t>
            </a:r>
            <a:r>
              <a:rPr lang="en-US" dirty="0" smtClean="0"/>
              <a:t>hat allowed us to read and</a:t>
            </a:r>
            <a:r>
              <a:rPr lang="en-US" baseline="0" dirty="0" smtClean="0"/>
              <a:t> write </a:t>
            </a:r>
            <a:r>
              <a:rPr lang="en-US" dirty="0" smtClean="0"/>
              <a:t>the chip</a:t>
            </a:r>
            <a:r>
              <a:rPr lang="en-US" baseline="0" dirty="0" smtClean="0"/>
              <a:t> memory from user mode.</a:t>
            </a:r>
          </a:p>
        </p:txBody>
      </p:sp>
    </p:spTree>
    <p:extLst>
      <p:ext uri="{BB962C8B-B14F-4D97-AF65-F5344CB8AC3E}">
        <p14:creationId xmlns:p14="http://schemas.microsoft.com/office/powerpoint/2010/main" val="7199603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an example…</a:t>
            </a:r>
          </a:p>
          <a:p>
            <a:pPr algn="l" rtl="0"/>
            <a:r>
              <a:rPr lang="en-US" dirty="0" smtClean="0"/>
              <a:t>For the chip memory that we’ve dumped using this tool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759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no more patching the kernel each time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7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aseline="0" dirty="0" smtClean="0"/>
              <a:t>But on the real world, when we capture packets on the device we don’t see any MGMT and CONTROL frames. (CLICK)</a:t>
            </a:r>
          </a:p>
          <a:p>
            <a:pPr algn="l" rtl="0"/>
            <a:r>
              <a:rPr lang="en-US" baseline="0" dirty="0" smtClean="0"/>
              <a:t>We see only DATA frames, and even that frames doesn’t look like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at all… it looks like someone tool the data portion out of the DATA frame and sent it as an Ethernet frame.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="1" baseline="0" dirty="0" smtClean="0"/>
              <a:t>And with our vision in mind, tools like </a:t>
            </a:r>
            <a:r>
              <a:rPr lang="en-US" b="1" baseline="0" dirty="0" err="1" smtClean="0"/>
              <a:t>aircrack</a:t>
            </a:r>
            <a:r>
              <a:rPr lang="en-US" b="1" baseline="0" dirty="0" smtClean="0"/>
              <a:t> cant work with this packet manipulation – because those cool </a:t>
            </a:r>
            <a:r>
              <a:rPr lang="en-US" b="1" baseline="0" dirty="0" err="1" smtClean="0"/>
              <a:t>pwnage</a:t>
            </a:r>
            <a:r>
              <a:rPr lang="en-US" b="1" baseline="0" dirty="0" smtClean="0"/>
              <a:t> tools uses information from the </a:t>
            </a:r>
            <a:r>
              <a:rPr lang="en-US" b="1" baseline="0" dirty="0" err="1" smtClean="0"/>
              <a:t>wifi</a:t>
            </a:r>
            <a:r>
              <a:rPr lang="en-US" b="1" baseline="0" dirty="0" smtClean="0"/>
              <a:t> header, from frames which are sent to other clients, from management frames and so on…</a:t>
            </a:r>
          </a:p>
        </p:txBody>
      </p:sp>
    </p:spTree>
    <p:extLst>
      <p:ext uri="{BB962C8B-B14F-4D97-AF65-F5344CB8AC3E}">
        <p14:creationId xmlns:p14="http://schemas.microsoft.com/office/powerpoint/2010/main" val="34464063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back to</a:t>
            </a:r>
            <a:r>
              <a:rPr lang="en-US" baseline="0" dirty="0" smtClean="0"/>
              <a:t> our tasks: we have new research tools, it’s time to get back to reversing the firmware…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  <a:endParaRPr lang="en-US" dirty="0" smtClean="0"/>
          </a:p>
          <a:p>
            <a:pPr algn="l" rtl="0"/>
            <a:r>
              <a:rPr lang="en-US" dirty="0" smtClean="0"/>
              <a:t>And to be</a:t>
            </a:r>
            <a:r>
              <a:rPr lang="en-US" baseline="0" dirty="0" smtClean="0"/>
              <a:t> </a:t>
            </a:r>
            <a:r>
              <a:rPr lang="en-US" dirty="0" smtClean="0"/>
              <a:t>more</a:t>
            </a:r>
            <a:r>
              <a:rPr lang="en-US" baseline="0" dirty="0" smtClean="0"/>
              <a:t> specific , we</a:t>
            </a:r>
            <a:r>
              <a:rPr lang="en-US" dirty="0" smtClean="0"/>
              <a:t> want</a:t>
            </a:r>
            <a:r>
              <a:rPr lang="en-US" baseline="0" dirty="0" smtClean="0"/>
              <a:t> to find raw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packets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03476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Back</a:t>
            </a:r>
            <a:r>
              <a:rPr lang="en-US" baseline="0" dirty="0" smtClean="0"/>
              <a:t> to </a:t>
            </a:r>
            <a:r>
              <a:rPr lang="en-US" dirty="0" smtClean="0"/>
              <a:t> those LLC HEADER references…</a:t>
            </a:r>
          </a:p>
          <a:p>
            <a:pPr algn="l" rtl="0"/>
            <a:r>
              <a:rPr lang="en-US" dirty="0" smtClean="0"/>
              <a:t>We started</a:t>
            </a:r>
            <a:r>
              <a:rPr lang="en-US" baseline="0" dirty="0" smtClean="0"/>
              <a:t> working on them one by one, writing simple detours to find out which one of them are easily reachable.</a:t>
            </a:r>
          </a:p>
          <a:p>
            <a:pPr algn="l" rtl="0"/>
            <a:r>
              <a:rPr lang="en-US" baseline="0" dirty="0" smtClean="0"/>
              <a:t>And soon we’ve found one reference that got a real raw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frame…</a:t>
            </a:r>
          </a:p>
          <a:p>
            <a:pPr algn="l" rtl="0"/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5126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And this is the first raw </a:t>
            </a:r>
            <a:r>
              <a:rPr lang="en-US" dirty="0" err="1" smtClean="0"/>
              <a:t>WiFi</a:t>
            </a:r>
            <a:r>
              <a:rPr lang="en-US" baseline="0" dirty="0" smtClean="0"/>
              <a:t> frame we’ve extracted from my Nexus One.</a:t>
            </a:r>
          </a:p>
          <a:p>
            <a:pPr algn="l" rtl="0"/>
            <a:r>
              <a:rPr lang="en-US" baseline="0" dirty="0" smtClean="0"/>
              <a:t>We have extracted it using a simple detour that copied the frame to the end of the stack, </a:t>
            </a:r>
          </a:p>
          <a:p>
            <a:pPr algn="l" rtl="0"/>
            <a:r>
              <a:rPr lang="en-US" baseline="0" dirty="0" smtClean="0"/>
              <a:t>And read from the chip memory using our </a:t>
            </a:r>
            <a:r>
              <a:rPr lang="en-US" baseline="0" dirty="0" err="1" smtClean="0"/>
              <a:t>usermode</a:t>
            </a:r>
            <a:r>
              <a:rPr lang="en-US" baseline="0" dirty="0" smtClean="0"/>
              <a:t> interface tool.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This was a very exciting moment in our project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2570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" dirty="0" smtClean="0"/>
              <a:t>Anyway…after relaxing a</a:t>
            </a:r>
            <a:r>
              <a:rPr lang="en" baseline="0" dirty="0" smtClean="0"/>
              <a:t> little bit…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since our method of extracting raw frames is slow and impractical…</a:t>
            </a:r>
            <a:endParaRPr lang="he-IL" dirty="0" smtClean="0"/>
          </a:p>
          <a:p>
            <a:pPr algn="l" rtl="0"/>
            <a:r>
              <a:rPr lang="en-US" smtClean="0"/>
              <a:t>We</a:t>
            </a:r>
            <a:r>
              <a:rPr lang="en-US" baseline="0" smtClean="0"/>
              <a:t> realized that we need to find out how the chip “normally” sends packets to the OS.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893218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don’t have time to get into all the nifty details but, long story short:</a:t>
            </a:r>
          </a:p>
          <a:p>
            <a:pPr lvl="0" algn="l" rtl="0">
              <a:buNone/>
            </a:pPr>
            <a:r>
              <a:rPr lang="en-US" baseline="0" dirty="0" smtClean="0"/>
              <a:t>We’ve found that the function </a:t>
            </a:r>
            <a:r>
              <a:rPr lang="en-US" baseline="0" dirty="0" err="1" smtClean="0"/>
              <a:t>wlc_bmac_recv</a:t>
            </a:r>
            <a:r>
              <a:rPr lang="en-US" baseline="0" dirty="0" smtClean="0"/>
              <a:t> handles all the incoming packets,</a:t>
            </a:r>
          </a:p>
          <a:p>
            <a:pPr lvl="0" algn="l" rtl="0">
              <a:buNone/>
            </a:pPr>
            <a:r>
              <a:rPr lang="en-US" baseline="0" dirty="0" smtClean="0"/>
              <a:t>All those raw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packets are arriving from a function called </a:t>
            </a:r>
            <a:r>
              <a:rPr lang="en-US" baseline="0" dirty="0" err="1" smtClean="0"/>
              <a:t>dma_rx</a:t>
            </a:r>
            <a:r>
              <a:rPr lang="en-US" baseline="0" dirty="0" smtClean="0"/>
              <a:t>.</a:t>
            </a:r>
          </a:p>
          <a:p>
            <a:pPr lvl="0" algn="l" rtl="0">
              <a:buNone/>
            </a:pPr>
            <a:endParaRPr lang="en-US" baseline="0" dirty="0" smtClean="0"/>
          </a:p>
          <a:p>
            <a:pPr lvl="0" algn="l" rtl="0">
              <a:buNone/>
            </a:pPr>
            <a:r>
              <a:rPr lang="en-US" baseline="0" dirty="0" err="1" smtClean="0"/>
              <a:t>Wlc_bmac_Recv</a:t>
            </a:r>
            <a:r>
              <a:rPr lang="en-US" baseline="0" dirty="0" smtClean="0"/>
              <a:t> then calls some functions that handles all those frames, translates them into </a:t>
            </a:r>
            <a:r>
              <a:rPr lang="en-US" baseline="0" dirty="0" err="1" smtClean="0"/>
              <a:t>ethernet</a:t>
            </a:r>
            <a:endParaRPr lang="en-US" baseline="0" dirty="0" smtClean="0"/>
          </a:p>
          <a:p>
            <a:pPr lvl="0" algn="l" rtl="0">
              <a:buNone/>
            </a:pPr>
            <a:r>
              <a:rPr lang="en-US" baseline="0" dirty="0" smtClean="0"/>
              <a:t> and eventually sends the frames to the OS.</a:t>
            </a:r>
          </a:p>
          <a:p>
            <a:pPr lvl="0" algn="l" rtl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581961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US" dirty="0" smtClean="0"/>
              <a:t>A</a:t>
            </a:r>
            <a:r>
              <a:rPr lang="en" dirty="0" smtClean="0"/>
              <a:t>fter identifying</a:t>
            </a:r>
            <a:r>
              <a:rPr lang="en" baseline="0" dirty="0" smtClean="0"/>
              <a:t> the both the function that recv the raw frame and the function that sends the translated frame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dirty="0" smtClean="0"/>
              <a:t>we could just </a:t>
            </a:r>
            <a:r>
              <a:rPr lang="en" baseline="0" dirty="0" smtClean="0">
                <a:sym typeface="Wingdings" pitchFamily="2" charset="2"/>
              </a:rPr>
              <a:t>bypass all that wifi to ethernet translation by </a:t>
            </a:r>
            <a:r>
              <a:rPr lang="en" baseline="0" dirty="0" smtClean="0"/>
              <a:t>connecting those two </a:t>
            </a:r>
            <a:r>
              <a:rPr lang="en" baseline="0" dirty="0" smtClean="0">
                <a:sym typeface="Wingdings" pitchFamily="2" charset="2"/>
              </a:rPr>
              <a:t>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256915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-US" dirty="0" smtClean="0"/>
              <a:t>Great success!@!, but…</a:t>
            </a:r>
            <a:endParaRPr lang="en" baseline="0" dirty="0" smtClean="0"/>
          </a:p>
          <a:p>
            <a:pPr algn="l" rtl="0">
              <a:buNone/>
            </a:pPr>
            <a:r>
              <a:rPr lang="en" dirty="0" smtClean="0"/>
              <a:t>We're only seeing broadcasts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450649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dirty="0" smtClean="0"/>
              <a:t>We guessed that we</a:t>
            </a:r>
            <a:r>
              <a:rPr lang="en" baseline="0" dirty="0" smtClean="0"/>
              <a:t> “just” need to find the right flag to put the device in “promisc”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15501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Luckily for us we found</a:t>
            </a:r>
            <a:r>
              <a:rPr lang="en-US" baseline="0" dirty="0" smtClean="0"/>
              <a:t> some interesting flags like </a:t>
            </a:r>
            <a:r>
              <a:rPr lang="en-US" dirty="0" smtClean="0">
                <a:latin typeface="Courier New"/>
                <a:ea typeface="Courier New"/>
                <a:cs typeface="Courier New"/>
                <a:sym typeface="Courier New"/>
              </a:rPr>
              <a:t>MCTL_PROMISC</a:t>
            </a:r>
            <a:r>
              <a:rPr lang="en-US" baseline="0" dirty="0" smtClean="0">
                <a:latin typeface="+mn-lt"/>
                <a:ea typeface="+mn-ea"/>
                <a:cs typeface="+mn-cs"/>
                <a:sym typeface="Courier New"/>
              </a:rPr>
              <a:t> </a:t>
            </a:r>
            <a:r>
              <a:rPr lang="en-US" baseline="0" dirty="0" smtClean="0"/>
              <a:t>on other </a:t>
            </a:r>
            <a:r>
              <a:rPr lang="en-US" baseline="0" dirty="0" err="1" smtClean="0"/>
              <a:t>broadcom</a:t>
            </a:r>
            <a:r>
              <a:rPr lang="en-US" baseline="0" dirty="0" smtClean="0"/>
              <a:t> sources. </a:t>
            </a:r>
          </a:p>
          <a:p>
            <a:pPr algn="l" rtl="0"/>
            <a:r>
              <a:rPr lang="en-US" baseline="0" dirty="0" smtClean="0"/>
              <a:t>we also found a function that plays with them.</a:t>
            </a:r>
          </a:p>
        </p:txBody>
      </p:sp>
    </p:spTree>
    <p:extLst>
      <p:ext uri="{BB962C8B-B14F-4D97-AF65-F5344CB8AC3E}">
        <p14:creationId xmlns:p14="http://schemas.microsoft.com/office/powerpoint/2010/main" val="29456976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after</a:t>
            </a:r>
            <a:r>
              <a:rPr lang="en-US" baseline="0" dirty="0" smtClean="0"/>
              <a:t> </a:t>
            </a:r>
            <a:r>
              <a:rPr lang="en-US" dirty="0" smtClean="0"/>
              <a:t>adding the call to this</a:t>
            </a:r>
            <a:r>
              <a:rPr lang="en-US" baseline="0" dirty="0" smtClean="0"/>
              <a:t> function we’ve achieved monitor mode!</a:t>
            </a:r>
          </a:p>
          <a:p>
            <a:pPr algn="l" rtl="0"/>
            <a:r>
              <a:rPr lang="en-US" baseline="0" dirty="0" smtClean="0"/>
              <a:t>this is the real deal, working with native unpatched tools.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Btw: this is a picture of </a:t>
            </a:r>
            <a:r>
              <a:rPr lang="en-US" baseline="0" dirty="0" err="1" smtClean="0"/>
              <a:t>airodump</a:t>
            </a:r>
            <a:r>
              <a:rPr lang="en-US" baseline="0" dirty="0" smtClean="0"/>
              <a:t> running on my nexus one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1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So… somehow, in the air – the frames were surely sent as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frames, but when we get the frames in user-mode, we get them as Ethernet frames.  where is this translation performed?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have 2 suspects: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Chip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kernel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Since the android kernel (well, Linux…) is open-source, it is easier to start with.</a:t>
            </a:r>
          </a:p>
        </p:txBody>
      </p:sp>
    </p:spTree>
    <p:extLst>
      <p:ext uri="{BB962C8B-B14F-4D97-AF65-F5344CB8AC3E}">
        <p14:creationId xmlns:p14="http://schemas.microsoft.com/office/powerpoint/2010/main" val="9819564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So we’ve implemented</a:t>
            </a:r>
            <a:r>
              <a:rPr lang="en-US" baseline="0" dirty="0" smtClean="0"/>
              <a:t> monitor mode but it’s not enough</a:t>
            </a:r>
          </a:p>
          <a:p>
            <a:pPr algn="l" rtl="0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890521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We now</a:t>
            </a:r>
            <a:r>
              <a:rPr lang="en-US" baseline="0" dirty="0" smtClean="0"/>
              <a:t> want to add injection support…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** SWITCH</a:t>
            </a:r>
            <a:r>
              <a:rPr lang="en-US" baseline="0" dirty="0" smtClean="0"/>
              <a:t> POINT </a:t>
            </a:r>
            <a:r>
              <a:rPr lang="en-US" dirty="0" smtClean="0"/>
              <a:t>**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Sniffing raw</a:t>
            </a:r>
            <a:r>
              <a:rPr lang="en-US" baseline="0" dirty="0" smtClean="0"/>
              <a:t> packets is nice, but the slow frustrating WEP-cracking days are a thing of the past. Nowadays, We use packet injection to implement smarter &amp; faster attacks.</a:t>
            </a:r>
          </a:p>
          <a:p>
            <a:pPr algn="l" rtl="0">
              <a:buNone/>
            </a:pPr>
            <a:r>
              <a:rPr lang="en-US" baseline="0" dirty="0" smtClean="0"/>
              <a:t>And so, with our new packet sniffing ability at hand, we went on to try and implement packet injection…</a:t>
            </a:r>
          </a:p>
          <a:p>
            <a:pPr algn="l" rtl="0">
              <a:buNone/>
            </a:pPr>
            <a:r>
              <a:rPr lang="en-US" baseline="0" dirty="0" smtClean="0"/>
              <a:t>But first, our infrastructure needed to be upgraded.</a:t>
            </a:r>
          </a:p>
          <a:p>
            <a:pPr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49898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thought – What is the BEST way to find out how to inject packets?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best way we could think of was finding functions that are called whenever we send a packet.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find these functions, we wanted a tracing system that logs events on a timeline. We wanted to log both packets and function calls.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know what? Let’s save the explanation for later on and skip to the demo first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0138-680B-4430-9E00-6829FE7D2842}" type="slidenum">
              <a:rPr lang="he-IL" smtClean="0">
                <a:solidFill>
                  <a:prstClr val="black"/>
                </a:solidFill>
              </a:rPr>
              <a:pPr/>
              <a:t>62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873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What Ruby</a:t>
            </a:r>
            <a:r>
              <a:rPr lang="en-US" baseline="0" dirty="0" smtClean="0"/>
              <a:t> is loading right now is a patched firmware that hooks one of our candidates.</a:t>
            </a:r>
          </a:p>
          <a:p>
            <a:pPr algn="l" rtl="0"/>
            <a:r>
              <a:rPr lang="en-US" baseline="0" dirty="0" smtClean="0"/>
              <a:t>Then, We’ll send ping packets from the phone, and see the log that it generates. This should allow us to find out if we’re correct.</a:t>
            </a:r>
          </a:p>
          <a:p>
            <a:pPr algn="l" rtl="0"/>
            <a:r>
              <a:rPr lang="en-US" baseline="0" dirty="0" smtClean="0"/>
              <a:t>-------------------</a:t>
            </a:r>
            <a:endParaRPr lang="en-US" dirty="0" smtClean="0"/>
          </a:p>
          <a:p>
            <a:pPr algn="l" rtl="0"/>
            <a:r>
              <a:rPr lang="en-US" dirty="0" smtClean="0"/>
              <a:t>Now Ruby will show us an example</a:t>
            </a:r>
            <a:r>
              <a:rPr lang="en-US" baseline="0" dirty="0" smtClean="0"/>
              <a:t> of using that logging system to test one of our assumptions.</a:t>
            </a:r>
          </a:p>
          <a:p>
            <a:pPr algn="l" rtl="0"/>
            <a:r>
              <a:rPr lang="en-US" dirty="0" smtClean="0"/>
              <a:t>This firmware</a:t>
            </a:r>
            <a:r>
              <a:rPr lang="en-US" baseline="0" dirty="0" smtClean="0"/>
              <a:t> logs a call to a function that we think should receive outgoing packets – pings for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247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summary of the abilities this</a:t>
            </a:r>
            <a:r>
              <a:rPr lang="en-US" baseline="0" dirty="0" smtClean="0"/>
              <a:t> infrastructure gave us:</a:t>
            </a:r>
            <a:endParaRPr lang="en-US" dirty="0" smtClean="0"/>
          </a:p>
          <a:p>
            <a:pPr algn="l" rtl="0">
              <a:buFontTx/>
              <a:buChar char="-"/>
            </a:pPr>
            <a:r>
              <a:rPr lang="en-US" baseline="0" dirty="0" smtClean="0"/>
              <a:t>Stack trace of the current point</a:t>
            </a:r>
          </a:p>
          <a:p>
            <a:pPr algn="l" rtl="0">
              <a:buFontTx/>
              <a:buChar char="-"/>
            </a:pPr>
            <a:r>
              <a:rPr lang="en-US" dirty="0" smtClean="0"/>
              <a:t>Raw</a:t>
            </a:r>
            <a:r>
              <a:rPr lang="en-US" baseline="0" dirty="0" smtClean="0"/>
              <a:t> packets from the chip (</a:t>
            </a:r>
            <a:r>
              <a:rPr lang="en-US" baseline="0" dirty="0" err="1" smtClean="0"/>
              <a:t>sk_buffs</a:t>
            </a:r>
            <a:r>
              <a:rPr lang="en-US" baseline="0" dirty="0" smtClean="0"/>
              <a:t>)</a:t>
            </a:r>
          </a:p>
          <a:p>
            <a:pPr algn="l" rtl="0">
              <a:buFontTx/>
              <a:buChar char="-"/>
            </a:pPr>
            <a:r>
              <a:rPr lang="en-US" baseline="0" dirty="0" smtClean="0"/>
              <a:t>Function arguments that interest us</a:t>
            </a:r>
          </a:p>
          <a:p>
            <a:pPr algn="l" rtl="0">
              <a:buFontTx/>
              <a:buChar char="-"/>
            </a:pPr>
            <a:r>
              <a:rPr lang="en-US" baseline="0" dirty="0" smtClean="0"/>
              <a:t>Return values (if we wish)</a:t>
            </a:r>
          </a:p>
          <a:p>
            <a:pPr algn="l" rtl="0">
              <a:buFontTx/>
              <a:buChar char="-"/>
            </a:pPr>
            <a:r>
              <a:rPr lang="en-US" baseline="0" dirty="0" smtClean="0"/>
              <a:t>Whatever we wish!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70797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Ok, as usual, we’d rather</a:t>
            </a:r>
            <a:r>
              <a:rPr lang="en-US" baseline="0" dirty="0" smtClean="0"/>
              <a:t> have a script that does as much as we can, because we make mistakes, our script doesn’t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pPr algn="l" rtl="0"/>
            <a:r>
              <a:rPr lang="en-US" dirty="0" smtClean="0"/>
              <a:t>We run update.sh,</a:t>
            </a:r>
            <a:r>
              <a:rPr lang="en-US" baseline="0" dirty="0" smtClean="0"/>
              <a:t> it, in turn, compiles our current patch. Somewhere in that patch we add a call to our new logging function – </a:t>
            </a:r>
            <a:r>
              <a:rPr lang="en-US" baseline="0" dirty="0" err="1" smtClean="0"/>
              <a:t>my_log</a:t>
            </a:r>
            <a:endParaRPr lang="en-US" baseline="0" dirty="0" smtClean="0"/>
          </a:p>
          <a:p>
            <a:pPr algn="l" rtl="0"/>
            <a:r>
              <a:rPr lang="en-US" baseline="0" dirty="0" smtClean="0"/>
              <a:t>Then, the script uploads and updates the chip’s firmware, and that’s it, we’re up and running.</a:t>
            </a:r>
          </a:p>
          <a:p>
            <a:pPr algn="l" rtl="0"/>
            <a:r>
              <a:rPr lang="en-US" baseline="0" dirty="0" smtClean="0"/>
              <a:t>Now, we start </a:t>
            </a:r>
            <a:r>
              <a:rPr lang="en-US" baseline="0" dirty="0" err="1" smtClean="0"/>
              <a:t>tcpdump</a:t>
            </a:r>
            <a:r>
              <a:rPr lang="en-US" baseline="0" dirty="0" smtClean="0"/>
              <a:t>, and start receiving packets AND logs interleaved. This sniffing log is then reviewed using </a:t>
            </a:r>
            <a:r>
              <a:rPr lang="en-US" baseline="0" dirty="0" err="1" smtClean="0"/>
              <a:t>wireshark</a:t>
            </a:r>
            <a:r>
              <a:rPr lang="en-US" baseline="0" dirty="0" smtClean="0"/>
              <a:t> with our LUA dissector</a:t>
            </a:r>
          </a:p>
        </p:txBody>
      </p:sp>
    </p:spTree>
    <p:extLst>
      <p:ext uri="{BB962C8B-B14F-4D97-AF65-F5344CB8AC3E}">
        <p14:creationId xmlns:p14="http://schemas.microsoft.com/office/powerpoint/2010/main" val="7282463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Using this</a:t>
            </a:r>
            <a:r>
              <a:rPr lang="en-US" baseline="0" dirty="0" smtClean="0"/>
              <a:t> firmware we quickly found the right flow to inject packets. Power through infrastructure.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Great!</a:t>
            </a:r>
            <a:r>
              <a:rPr lang="en-US" baseline="0" dirty="0" smtClean="0"/>
              <a:t> Our monitor mode is now complete! We can both sniff and send raw packets from our device.</a:t>
            </a:r>
          </a:p>
          <a:p>
            <a:pPr algn="l" rtl="0"/>
            <a:r>
              <a:rPr lang="en-US" baseline="0" dirty="0" smtClean="0"/>
              <a:t>With these two, we could run every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pwnage</a:t>
            </a:r>
            <a:r>
              <a:rPr lang="en-US" baseline="0" dirty="0" smtClean="0"/>
              <a:t> tool available right from Ruby’s phone…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The only problem was…</a:t>
            </a:r>
          </a:p>
        </p:txBody>
      </p:sp>
    </p:spTree>
    <p:extLst>
      <p:ext uri="{BB962C8B-B14F-4D97-AF65-F5344CB8AC3E}">
        <p14:creationId xmlns:p14="http://schemas.microsoft.com/office/powerpoint/2010/main" val="5465534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" baseline="0" dirty="0" smtClean="0"/>
              <a:t>They could only run from Ruby’s phone…</a:t>
            </a:r>
          </a:p>
          <a:p>
            <a:pPr algn="l" rtl="0">
              <a:buNone/>
            </a:pPr>
            <a:r>
              <a:rPr lang="en" baseline="0" dirty="0" smtClean="0"/>
              <a:t>I didn’t do this project so that Ruby will be able to pwn WiFi… I wanna do it myself…</a:t>
            </a:r>
          </a:p>
          <a:p>
            <a:pPr algn="l" rtl="0">
              <a:buNone/>
            </a:pPr>
            <a:r>
              <a:rPr lang="en" baseline="0" dirty="0" smtClean="0"/>
              <a:t>I have SGS II, which has a different chipset – the BCM4330. so we went on to research it as well.</a:t>
            </a:r>
          </a:p>
          <a:p>
            <a:pPr algn="l" rtl="0">
              <a:buNone/>
            </a:pPr>
            <a:r>
              <a:rPr lang="en" baseline="0" dirty="0" smtClean="0"/>
              <a:t>At this point we went on to research the SGS II, which had a different chipset – the BCM4330</a:t>
            </a:r>
            <a:endParaRPr lang="en" dirty="0" smtClean="0"/>
          </a:p>
          <a:p>
            <a:pPr algn="l" rtl="0">
              <a:buNone/>
            </a:pPr>
            <a:r>
              <a:rPr lang="en" dirty="0" smtClean="0"/>
              <a:t>emphasize the SGS II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3264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We figured it wouldn’t be too</a:t>
            </a:r>
            <a:r>
              <a:rPr lang="en-US" baseline="0" dirty="0" smtClean="0"/>
              <a:t> hard to do the same tricks again…</a:t>
            </a:r>
          </a:p>
          <a:p>
            <a:pPr algn="l" rtl="0"/>
            <a:r>
              <a:rPr lang="en-US" baseline="0" dirty="0" smtClean="0"/>
              <a:t>The first trick – reading the missing region.</a:t>
            </a:r>
          </a:p>
          <a:p>
            <a:pPr algn="l" rtl="0"/>
            <a:r>
              <a:rPr lang="en-US" baseline="0" dirty="0" smtClean="0"/>
              <a:t>We tried reading the missing region using the same method as before, and… failure.</a:t>
            </a:r>
          </a:p>
          <a:p>
            <a:pPr algn="l" rtl="0"/>
            <a:r>
              <a:rPr lang="en-US" baseline="0" dirty="0" smtClean="0"/>
              <a:t>The reading failed. And when we investigated further, we found out that reading from the RAM section succeeded, but from the ROM failed.</a:t>
            </a:r>
          </a:p>
          <a:p>
            <a:pPr algn="l" rtl="0"/>
            <a:r>
              <a:rPr lang="en-US" baseline="0" dirty="0" smtClean="0"/>
              <a:t>We thought there must be some limitation of the reading function,</a:t>
            </a:r>
          </a:p>
          <a:p>
            <a:pPr algn="l" rtl="0"/>
            <a:r>
              <a:rPr lang="en-US" baseline="0" dirty="0" smtClean="0"/>
              <a:t>And since we could see the chip itself uses this memory region, because we could see function pointers pointing to it.</a:t>
            </a:r>
          </a:p>
          <a:p>
            <a:pPr algn="l" rtl="0"/>
            <a:r>
              <a:rPr lang="en-US" baseline="0" dirty="0" smtClean="0"/>
              <a:t>OK, that’s not too hard… we know this chip, we know its code already, we’ll just have to copy the ROM section elsewhere.</a:t>
            </a:r>
          </a:p>
          <a:p>
            <a:pPr algn="l" rtl="0"/>
            <a:r>
              <a:rPr lang="en-US" baseline="0" dirty="0" smtClean="0"/>
              <a:t>But where?... We dumped the entire RAM and began searching for a suitable place… (pause)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38A1-6040-4F7B-9561-649F13C8F964}" type="slidenum">
              <a:rPr lang="he-IL" smtClean="0">
                <a:solidFill>
                  <a:prstClr val="black"/>
                </a:solidFill>
              </a:rPr>
              <a:pPr/>
              <a:t>68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459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38A1-6040-4F7B-9561-649F13C8F964}" type="slidenum">
              <a:rPr lang="he-IL" smtClean="0">
                <a:solidFill>
                  <a:prstClr val="black"/>
                </a:solidFill>
              </a:rPr>
              <a:pPr/>
              <a:t>69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2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So</a:t>
            </a:r>
            <a:r>
              <a:rPr lang="en-US" baseline="0" dirty="0" smtClean="0"/>
              <a:t> we began reading </a:t>
            </a:r>
            <a:r>
              <a:rPr lang="en-US" dirty="0" smtClean="0"/>
              <a:t>the kernel module’s code</a:t>
            </a:r>
            <a:r>
              <a:rPr lang="en-US" baseline="0" dirty="0" smtClean="0"/>
              <a:t> and we searched for a function that receives the frame off the chipset.</a:t>
            </a:r>
          </a:p>
          <a:p>
            <a:pPr algn="l" rtl="0"/>
            <a:r>
              <a:rPr lang="en-US" baseline="0" dirty="0" smtClean="0"/>
              <a:t>We wanted to see if the kernel is receiving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frames or Ethernet frames.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We quickly found the function you see on the screen which reads one frame off the chipset.</a:t>
            </a:r>
          </a:p>
          <a:p>
            <a:pPr algn="l" rtl="0"/>
            <a:r>
              <a:rPr lang="en-US" baseline="0" dirty="0" smtClean="0"/>
              <a:t>Inside the IFDEF in the middle of the screen, there’s a debug print which prints the incoming frame EXACTLY like it received it. 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So we turned the debug prints on and recompiled the driver.</a:t>
            </a:r>
          </a:p>
        </p:txBody>
      </p:sp>
    </p:spTree>
    <p:extLst>
      <p:ext uri="{BB962C8B-B14F-4D97-AF65-F5344CB8AC3E}">
        <p14:creationId xmlns:p14="http://schemas.microsoft.com/office/powerpoint/2010/main" val="18450275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Very</a:t>
            </a:r>
            <a:r>
              <a:rPr lang="en-US" baseline="0" dirty="0" smtClean="0"/>
              <a:t> soon afterwards – we found one.</a:t>
            </a:r>
          </a:p>
          <a:p>
            <a:pPr algn="l" rtl="0"/>
            <a:r>
              <a:rPr lang="en-US" baseline="0" dirty="0" smtClean="0"/>
              <a:t>This is taken from our dump, and, for those having a hard time to see, written KATS </a:t>
            </a:r>
            <a:r>
              <a:rPr lang="en-US" baseline="0" dirty="0" err="1" smtClean="0"/>
              <a:t>KATS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KATS</a:t>
            </a:r>
            <a:r>
              <a:rPr lang="en-US" baseline="0" dirty="0" smtClean="0"/>
              <a:t> all over the place. Which, in little endian, means – STAK </a:t>
            </a:r>
            <a:r>
              <a:rPr lang="en-US" baseline="0" dirty="0" err="1" smtClean="0"/>
              <a:t>STAK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STAK</a:t>
            </a:r>
            <a:r>
              <a:rPr lang="en-US" baseline="0" dirty="0" smtClean="0"/>
              <a:t>.</a:t>
            </a:r>
          </a:p>
          <a:p>
            <a:pPr algn="l" rtl="0"/>
            <a:r>
              <a:rPr lang="en-US" baseline="0" dirty="0" smtClean="0"/>
              <a:t>This is the top of the stack, which remained unused. We decided to give it a better use.</a:t>
            </a:r>
          </a:p>
          <a:p>
            <a:pPr algn="l" rtl="0"/>
            <a:r>
              <a:rPr lang="en-US" baseline="0" dirty="0" smtClean="0"/>
              <a:t>So we found the function that </a:t>
            </a:r>
            <a:r>
              <a:rPr lang="en-US" baseline="0" dirty="0" err="1" smtClean="0"/>
              <a:t>inits</a:t>
            </a:r>
            <a:r>
              <a:rPr lang="en-US" baseline="0" dirty="0" smtClean="0"/>
              <a:t> the stack, and wrote our own patch over there.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dumped</a:t>
            </a:r>
          </a:p>
        </p:txBody>
      </p:sp>
    </p:spTree>
    <p:extLst>
      <p:ext uri="{BB962C8B-B14F-4D97-AF65-F5344CB8AC3E}">
        <p14:creationId xmlns:p14="http://schemas.microsoft.com/office/powerpoint/2010/main" val="36349532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76561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Now</a:t>
            </a:r>
            <a:r>
              <a:rPr lang="en-US" baseline="0" dirty="0" smtClean="0"/>
              <a:t> we have a working solution. Our solution involves:</a:t>
            </a:r>
          </a:p>
          <a:p>
            <a:pPr algn="l" rtl="0"/>
            <a:r>
              <a:rPr lang="en-US" baseline="0" dirty="0" smtClean="0"/>
              <a:t> - patching the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chipset firmware</a:t>
            </a:r>
          </a:p>
          <a:p>
            <a:pPr algn="l" rtl="0"/>
            <a:r>
              <a:rPr lang="en-US" baseline="0" dirty="0" smtClean="0"/>
              <a:t> - patching the kernel module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But it leaves the </a:t>
            </a:r>
            <a:r>
              <a:rPr lang="en-US" baseline="0" dirty="0" err="1" smtClean="0"/>
              <a:t>usermode</a:t>
            </a:r>
            <a:r>
              <a:rPr lang="en-US" baseline="0" dirty="0" smtClean="0"/>
              <a:t> completely unpatched – which is a really cool thing!</a:t>
            </a:r>
          </a:p>
          <a:p>
            <a:pPr algn="l" rtl="0"/>
            <a:r>
              <a:rPr lang="en-US" baseline="0" dirty="0" smtClean="0"/>
              <a:t>you can just compile your own, or even download an ARM-precompiled binary of </a:t>
            </a:r>
            <a:r>
              <a:rPr lang="en-US" baseline="0" dirty="0" err="1" smtClean="0"/>
              <a:t>airodump</a:t>
            </a:r>
            <a:r>
              <a:rPr lang="en-US" baseline="0" dirty="0" smtClean="0"/>
              <a:t> and use it!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5353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But compiling an</a:t>
            </a:r>
            <a:r>
              <a:rPr lang="en-US" baseline="0" dirty="0" smtClean="0"/>
              <a:t> android kernel takes a long time (and it’s a painful process)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9861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And we already support more than one</a:t>
            </a:r>
            <a:r>
              <a:rPr lang="en-US" baseline="0" dirty="0" smtClean="0"/>
              <a:t> chip…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14261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And each chip is embedded in many</a:t>
            </a:r>
            <a:r>
              <a:rPr lang="en-US" baseline="0" dirty="0" smtClean="0"/>
              <a:t> devices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5325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And today each device has a lot of possible</a:t>
            </a:r>
            <a:r>
              <a:rPr lang="en-US" baseline="0" dirty="0" smtClean="0"/>
              <a:t> kernels</a:t>
            </a:r>
          </a:p>
          <a:p>
            <a:pPr algn="l" rtl="0"/>
            <a:r>
              <a:rPr lang="en-US" baseline="0" dirty="0" smtClean="0"/>
              <a:t>We sum up with the conclusion that if we want a portable easy-to-use solution, we are going to compile kernels until the day we’ll die.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6593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So</a:t>
            </a:r>
            <a:r>
              <a:rPr lang="en-US" baseline="0" dirty="0" smtClean="0"/>
              <a:t> we decided we need another solution, which is more easy to support:</a:t>
            </a:r>
          </a:p>
          <a:p>
            <a:pPr algn="l" rtl="0"/>
            <a:r>
              <a:rPr lang="en-US" baseline="0" dirty="0" smtClean="0"/>
              <a:t>We had the following requirements: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We </a:t>
            </a:r>
            <a:r>
              <a:rPr lang="en-US" b="1" dirty="0" smtClean="0"/>
              <a:t>cant</a:t>
            </a:r>
            <a:r>
              <a:rPr lang="en-US" dirty="0" smtClean="0"/>
              <a:t> avoid patching the chipset firmware file. and</a:t>
            </a:r>
            <a:r>
              <a:rPr lang="en-US" baseline="0" dirty="0" smtClean="0"/>
              <a:t> if we already have to patch it – it </a:t>
            </a:r>
            <a:r>
              <a:rPr lang="en-US" baseline="0" dirty="0" err="1" smtClean="0"/>
              <a:t>doesn</a:t>
            </a:r>
            <a:r>
              <a:rPr lang="en-US" baseline="0" dirty="0" smtClean="0"/>
              <a:t> matter if we change 1 instruction or add 30 functions…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In addition – we believe that for each chip – there are only a few versions of </a:t>
            </a:r>
            <a:r>
              <a:rPr lang="en-US" baseline="0" dirty="0" err="1" smtClean="0"/>
              <a:t>broadcom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firmwares</a:t>
            </a:r>
            <a:r>
              <a:rPr lang="en-US" baseline="0" dirty="0" smtClean="0"/>
              <a:t> out there, so it’s 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 easy to maintain…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aseline="0" dirty="0" smtClean="0"/>
              <a:t>We don’t want ANY kernel patch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aseline="0" dirty="0" smtClean="0"/>
              <a:t>We REALLY prefer to leave the tools using monitor mode untouched.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</a:t>
            </a:r>
            <a:r>
              <a:rPr lang="en-US" dirty="0" smtClean="0"/>
              <a:t>we don’t want any of the tools to be recompiled in</a:t>
            </a:r>
            <a:r>
              <a:rPr lang="en-US" baseline="0" dirty="0" smtClean="0"/>
              <a:t> a special way – we wanted to take </a:t>
            </a:r>
            <a:r>
              <a:rPr lang="en-US" baseline="0" dirty="0" err="1" smtClean="0"/>
              <a:t>aircrack</a:t>
            </a:r>
            <a:r>
              <a:rPr lang="en-US" baseline="0" dirty="0" smtClean="0"/>
              <a:t>, compile it for android, and let it do it’s work.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we thought that the Kernel is seeing the chip as an Ethernet device… so lets play by the rules - we will communicate with the chip using Ethernet from </a:t>
            </a:r>
            <a:r>
              <a:rPr lang="en-US" baseline="0" dirty="0" err="1" smtClean="0"/>
              <a:t>usermode</a:t>
            </a:r>
            <a:r>
              <a:rPr lang="en-US" baseline="0" dirty="0" smtClean="0"/>
              <a:t>, and over that Ethernet, we’ll do whatever we want…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Lets say the chip just got a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packet, now it will take it, encapsulate it in an Ethernet packet and send it to the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way – we don’t have to touch the kernel! Cross-kernel solution!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we still need to take care of the </a:t>
            </a:r>
            <a:r>
              <a:rPr lang="en-US" baseline="0" dirty="0" err="1" smtClean="0"/>
              <a:t>thirs</a:t>
            </a:r>
            <a:r>
              <a:rPr lang="en-US" baseline="0" dirty="0" smtClean="0"/>
              <a:t> requirement – we don’t want to change </a:t>
            </a:r>
            <a:r>
              <a:rPr lang="en-US" baseline="0" dirty="0" err="1" smtClean="0"/>
              <a:t>aircrack</a:t>
            </a:r>
            <a:r>
              <a:rPr lang="en-US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don’t want it to see the interface as an Ethernet device, and we want to </a:t>
            </a:r>
            <a:r>
              <a:rPr lang="en-US" baseline="0" dirty="0" err="1" smtClean="0"/>
              <a:t>decapsulate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packet and feed it to </a:t>
            </a:r>
            <a:r>
              <a:rPr lang="en-US" baseline="0" dirty="0" err="1" smtClean="0"/>
              <a:t>aircrack</a:t>
            </a:r>
            <a:r>
              <a:rPr lang="en-US" baseline="0" dirty="0" smtClean="0"/>
              <a:t> like it expects…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we thought of 3 options (BTW, any other option will be thankfully accepted </a:t>
            </a:r>
            <a:r>
              <a:rPr lang="en-US" baseline="0" dirty="0" smtClean="0">
                <a:sym typeface="Wingdings" panose="05000000000000000000" pitchFamily="2" charset="2"/>
              </a:rPr>
              <a:t> ):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Intercept </a:t>
            </a:r>
            <a:r>
              <a:rPr lang="en-US" baseline="0" dirty="0" err="1" smtClean="0">
                <a:sym typeface="Wingdings" panose="05000000000000000000" pitchFamily="2" charset="2"/>
              </a:rPr>
              <a:t>syscalls</a:t>
            </a:r>
            <a:r>
              <a:rPr lang="en-US" baseline="0" dirty="0" smtClean="0">
                <a:sym typeface="Wingdings" panose="05000000000000000000" pitchFamily="2" charset="2"/>
              </a:rPr>
              <a:t> using </a:t>
            </a:r>
            <a:r>
              <a:rPr lang="en-US" baseline="0" dirty="0" err="1" smtClean="0">
                <a:sym typeface="Wingdings" panose="05000000000000000000" pitchFamily="2" charset="2"/>
              </a:rPr>
              <a:t>ptrace</a:t>
            </a:r>
            <a:r>
              <a:rPr lang="en-US" baseline="0" dirty="0" smtClean="0">
                <a:sym typeface="Wingdings" panose="05000000000000000000" pitchFamily="2" charset="2"/>
              </a:rPr>
              <a:t>, but we tried it and it had many problems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Recompile our own “patched” </a:t>
            </a:r>
            <a:r>
              <a:rPr lang="en-US" baseline="0" dirty="0" err="1" smtClean="0">
                <a:sym typeface="Wingdings" panose="05000000000000000000" pitchFamily="2" charset="2"/>
              </a:rPr>
              <a:t>libc</a:t>
            </a:r>
            <a:r>
              <a:rPr lang="en-US" baseline="0" dirty="0" smtClean="0">
                <a:sym typeface="Wingdings" panose="05000000000000000000" pitchFamily="2" charset="2"/>
              </a:rPr>
              <a:t>, but we already had our </a:t>
            </a:r>
            <a:r>
              <a:rPr lang="en-US" baseline="0" dirty="0" err="1" smtClean="0">
                <a:sym typeface="Wingdings" panose="05000000000000000000" pitchFamily="2" charset="2"/>
              </a:rPr>
              <a:t>aircrack</a:t>
            </a:r>
            <a:r>
              <a:rPr lang="en-US" baseline="0" dirty="0" smtClean="0">
                <a:sym typeface="Wingdings" panose="05000000000000000000" pitchFamily="2" charset="2"/>
              </a:rPr>
              <a:t> tools compiled….. And we are lazy…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Use LD_PRELOAD… </a:t>
            </a:r>
          </a:p>
        </p:txBody>
      </p:sp>
    </p:spTree>
    <p:extLst>
      <p:ext uri="{BB962C8B-B14F-4D97-AF65-F5344CB8AC3E}">
        <p14:creationId xmlns:p14="http://schemas.microsoft.com/office/powerpoint/2010/main" val="29826332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dirty="0" smtClean="0"/>
              <a:t>LD_PRELOAD</a:t>
            </a:r>
            <a:r>
              <a:rPr lang="en" baseline="0" dirty="0" smtClean="0"/>
              <a:t> is a feature of linux run-time linker. </a:t>
            </a:r>
            <a:r>
              <a:rPr lang="en-US" baseline="0" dirty="0" smtClean="0"/>
              <a:t>I</a:t>
            </a:r>
            <a:r>
              <a:rPr lang="en" baseline="0" dirty="0" smtClean="0"/>
              <a:t>t basically allows you to take a shared library and forcibly load it as part of a new process. </a:t>
            </a:r>
          </a:p>
          <a:p>
            <a:pPr lvl="0" algn="l" rtl="0">
              <a:buNone/>
            </a:pPr>
            <a:r>
              <a:rPr lang="en" baseline="0" dirty="0" smtClean="0"/>
              <a:t>So how we can use it? </a:t>
            </a:r>
            <a:r>
              <a:rPr lang="en-US" baseline="0" dirty="0" smtClean="0"/>
              <a:t>L</a:t>
            </a:r>
            <a:r>
              <a:rPr lang="en" baseline="0" dirty="0" smtClean="0"/>
              <a:t>et’s imagine that we run airodump with LD_PRELOAD…</a:t>
            </a:r>
          </a:p>
          <a:p>
            <a:pPr lvl="0" algn="l" rtl="0">
              <a:buNone/>
            </a:pPr>
            <a:endParaRPr lang="en" baseline="0" dirty="0" smtClean="0"/>
          </a:p>
          <a:p>
            <a:pPr lvl="0" algn="l" rtl="0">
              <a:buNone/>
            </a:pPr>
            <a:r>
              <a:rPr lang="en" baseline="0" dirty="0" smtClean="0"/>
              <a:t>When linux will resolve airodump imports – it will use our “library” functions instead of libc’s implementation. </a:t>
            </a:r>
            <a:r>
              <a:rPr lang="en-US" baseline="0" dirty="0" smtClean="0"/>
              <a:t>S</a:t>
            </a:r>
            <a:r>
              <a:rPr lang="en" baseline="0" dirty="0" smtClean="0"/>
              <a:t>o we can override socket(), ioctl(), etc…</a:t>
            </a:r>
          </a:p>
          <a:p>
            <a:pPr lvl="0" algn="l" rtl="0">
              <a:buNone/>
            </a:pPr>
            <a:endParaRPr lang="en" baseline="0" dirty="0" smtClean="0"/>
          </a:p>
          <a:p>
            <a:pPr lvl="0" algn="l" rtl="0">
              <a:buNone/>
            </a:pPr>
            <a:endParaRPr lang="en" baseline="0" dirty="0" smtClean="0"/>
          </a:p>
          <a:p>
            <a:pPr lvl="0" algn="l" rtl="0">
              <a:buNone/>
            </a:pPr>
            <a:endParaRPr lang="en" dirty="0" smtClean="0"/>
          </a:p>
          <a:p>
            <a:pPr lvl="0" algn="l" rtl="0">
              <a:buNone/>
            </a:pPr>
            <a:endParaRPr lang="en" dirty="0" smtClean="0"/>
          </a:p>
          <a:p>
            <a:pPr lvl="0" algn="l" rtl="0">
              <a:buNone/>
            </a:pPr>
            <a:r>
              <a:rPr lang="en" dirty="0" smtClean="0"/>
              <a:t>Explain</a:t>
            </a:r>
            <a:r>
              <a:rPr lang="en" baseline="0" dirty="0" smtClean="0"/>
              <a:t> LD_PRELOAD loads a shared object before any other .so is loaded, and gets priority in resolving </a:t>
            </a:r>
            <a:r>
              <a:rPr lang="en" u="sng" baseline="0" dirty="0" smtClean="0"/>
              <a:t>any</a:t>
            </a:r>
            <a:r>
              <a:rPr lang="en" u="none" baseline="0" dirty="0" smtClean="0"/>
              <a:t> imported symbol.</a:t>
            </a:r>
          </a:p>
          <a:p>
            <a:pPr lvl="0" algn="l" rtl="0">
              <a:buNone/>
            </a:pPr>
            <a:r>
              <a:rPr lang="en-US" u="none" baseline="0" dirty="0" smtClean="0"/>
              <a:t>DON’T EXPLAIN THE EXAMPLE – It’s there to calm the curiosity of whoever is asking himself how to use it…</a:t>
            </a:r>
          </a:p>
          <a:p>
            <a:pPr lvl="0" algn="l" rtl="0">
              <a:buNone/>
            </a:pPr>
            <a:r>
              <a:rPr lang="en-US" u="none" baseline="0" dirty="0" smtClean="0"/>
              <a:t>S</a:t>
            </a:r>
            <a:r>
              <a:rPr lang="en" u="none" baseline="0" dirty="0" smtClean="0"/>
              <a:t>plendid!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515742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And this is exactly what we did – we </a:t>
            </a:r>
            <a:r>
              <a:rPr lang="en-US" dirty="0" err="1" smtClean="0"/>
              <a:t>overridded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libc’s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ioctl</a:t>
            </a:r>
            <a:r>
              <a:rPr lang="en-US" baseline="0" dirty="0" smtClean="0"/>
              <a:t>() function.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As you can see, when the utility will try to find out the network interface’s Hardware Address, we are going to return “It’s a 802.11 </a:t>
            </a:r>
            <a:r>
              <a:rPr lang="en-US" baseline="0" dirty="0" err="1" smtClean="0"/>
              <a:t>Radiotap</a:t>
            </a:r>
            <a:r>
              <a:rPr lang="en-US" baseline="0" dirty="0" smtClean="0"/>
              <a:t> device!”</a:t>
            </a:r>
          </a:p>
          <a:p>
            <a:pPr algn="l" rtl="0"/>
            <a:r>
              <a:rPr lang="en-US" baseline="0" dirty="0" smtClean="0"/>
              <a:t>And when it will try to check it’s mode – we are going to return “Hey! It’s in monitor mode!”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06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US" dirty="0" smtClean="0"/>
              <a:t>A</a:t>
            </a:r>
            <a:r>
              <a:rPr lang="en" dirty="0" smtClean="0"/>
              <a:t>ctually</a:t>
            </a:r>
            <a:r>
              <a:rPr lang="en" baseline="0" dirty="0" smtClean="0"/>
              <a:t> – when we turned it on, it started printing a LOT of information. too much information…</a:t>
            </a:r>
          </a:p>
          <a:p>
            <a:pPr lvl="0" algn="l" rtl="0">
              <a:buNone/>
            </a:pPr>
            <a:r>
              <a:rPr lang="en" baseline="0" dirty="0" smtClean="0"/>
              <a:t>if we have’nt cleared the dmesg log every few seconds – the phone would crash.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243184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Great!</a:t>
            </a:r>
            <a:r>
              <a:rPr lang="en-US" baseline="0" dirty="0" smtClean="0"/>
              <a:t> Now we have a device-portable solution!</a:t>
            </a:r>
          </a:p>
          <a:p>
            <a:pPr algn="l" rtl="0"/>
            <a:r>
              <a:rPr lang="en-US" baseline="0" dirty="0" smtClean="0"/>
              <a:t>As long as we have the firmware patched – we don’t care if you use stock ROM, cyanogen or anything else – we just need to run as root and we can use </a:t>
            </a:r>
            <a:r>
              <a:rPr lang="en-US" baseline="0" dirty="0" err="1" smtClean="0"/>
              <a:t>aircrack</a:t>
            </a:r>
            <a:r>
              <a:rPr lang="en-US" baseline="0" dirty="0" smtClean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0706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So </a:t>
            </a:r>
            <a:r>
              <a:rPr lang="en-US" baseline="0" dirty="0" smtClean="0"/>
              <a:t>it works as long as you have the right chip, and as long as you are root on your device.</a:t>
            </a:r>
          </a:p>
          <a:p>
            <a:pPr algn="l" rtl="0"/>
            <a:r>
              <a:rPr lang="en-US" baseline="0" dirty="0" smtClean="0"/>
              <a:t>We should make it completely “Idiot proof” - you really don’t have to understand anything about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to use it.</a:t>
            </a:r>
            <a:endParaRPr lang="he-IL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27370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“It’s that simple, even</a:t>
            </a:r>
            <a:r>
              <a:rPr lang="en-US" baseline="0" dirty="0" smtClean="0"/>
              <a:t> my grandmother can use it” </a:t>
            </a:r>
          </a:p>
          <a:p>
            <a:pPr algn="l" rtl="0"/>
            <a:r>
              <a:rPr lang="en-US" baseline="0" dirty="0" smtClean="0"/>
              <a:t>Show a demo of the </a:t>
            </a:r>
            <a:r>
              <a:rPr lang="en-US" baseline="0" dirty="0" err="1" smtClean="0"/>
              <a:t>apk</a:t>
            </a:r>
            <a:r>
              <a:rPr lang="en-US" baseline="0" dirty="0" smtClean="0"/>
              <a:t> in action, running </a:t>
            </a:r>
            <a:r>
              <a:rPr lang="en-US" baseline="0" dirty="0" err="1" smtClean="0"/>
              <a:t>airodump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besside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2248046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" dirty="0" smtClean="0"/>
              <a:t>Yeah…. But… This only worked on </a:t>
            </a:r>
            <a:r>
              <a:rPr lang="en" baseline="0" dirty="0" smtClean="0"/>
              <a:t>Ruby’s device…</a:t>
            </a:r>
          </a:p>
          <a:p>
            <a:pPr algn="l" rtl="0">
              <a:buNone/>
            </a:pPr>
            <a:r>
              <a:rPr lang="en" baseline="0" dirty="0" smtClean="0"/>
              <a:t>At this point we went on to research the SGS II, which had a different chipset – the BCM4330</a:t>
            </a:r>
            <a:endParaRPr lang="en" dirty="0" smtClean="0"/>
          </a:p>
          <a:p>
            <a:pPr algn="l" rtl="0">
              <a:buNone/>
            </a:pPr>
            <a:r>
              <a:rPr lang="en" dirty="0" smtClean="0"/>
              <a:t>emphasize </a:t>
            </a:r>
            <a:r>
              <a:rPr lang="en" dirty="0"/>
              <a:t>the SGS II</a:t>
            </a:r>
          </a:p>
        </p:txBody>
      </p:sp>
    </p:spTree>
    <p:extLst>
      <p:ext uri="{BB962C8B-B14F-4D97-AF65-F5344CB8AC3E}">
        <p14:creationId xmlns:p14="http://schemas.microsoft.com/office/powerpoint/2010/main" val="34559150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buNone/>
            </a:pPr>
            <a:r>
              <a:rPr lang="en" dirty="0" smtClean="0"/>
              <a:t>While working on that project we learned some things:</a:t>
            </a:r>
          </a:p>
          <a:p>
            <a:pPr algn="l" rtl="0">
              <a:buNone/>
            </a:pPr>
            <a:r>
              <a:rPr lang="en" dirty="0" smtClean="0"/>
              <a:t> - We spent many hours trying doing</a:t>
            </a:r>
            <a:r>
              <a:rPr lang="en" baseline="0" dirty="0" smtClean="0"/>
              <a:t> seziphic work until we decided to write an infrastructure to do the seziphic work for us. </a:t>
            </a:r>
          </a:p>
          <a:p>
            <a:pPr algn="l" rtl="0">
              <a:buNone/>
            </a:pPr>
            <a:r>
              <a:rPr lang="en" baseline="0" dirty="0" smtClean="0"/>
              <a:t>    </a:t>
            </a:r>
            <a:r>
              <a:rPr lang="en-US" baseline="0" dirty="0" smtClean="0"/>
              <a:t>I</a:t>
            </a:r>
            <a:r>
              <a:rPr lang="en" baseline="0" dirty="0" smtClean="0"/>
              <a:t>t’s almost never “just this place in the code” and it will almost never “just take few minutes”.</a:t>
            </a:r>
          </a:p>
          <a:p>
            <a:pPr algn="l" rtl="0">
              <a:buNone/>
            </a:pPr>
            <a:r>
              <a:rPr lang="en" baseline="0" dirty="0" smtClean="0"/>
              <a:t>    When we  started using our infrastructures we actually discovered things we would’nt have discovered otherwise</a:t>
            </a:r>
            <a:endParaRPr lang="en" dirty="0" smtClean="0"/>
          </a:p>
          <a:p>
            <a:pPr algn="l" rtl="0">
              <a:buNone/>
            </a:pPr>
            <a:endParaRPr lang="en" baseline="0" dirty="0" smtClean="0"/>
          </a:p>
          <a:p>
            <a:pPr algn="l" rtl="0">
              <a:buNone/>
            </a:pPr>
            <a:r>
              <a:rPr lang="en" baseline="0" dirty="0" smtClean="0"/>
              <a:t> - When we worked on the RE, we tried to</a:t>
            </a:r>
          </a:p>
        </p:txBody>
      </p:sp>
    </p:spTree>
    <p:extLst>
      <p:ext uri="{BB962C8B-B14F-4D97-AF65-F5344CB8AC3E}">
        <p14:creationId xmlns:p14="http://schemas.microsoft.com/office/powerpoint/2010/main" val="6523803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dirty="0"/>
              <a:t>patch fw only, requires modifications to the tools</a:t>
            </a:r>
          </a:p>
        </p:txBody>
      </p:sp>
    </p:spTree>
    <p:extLst>
      <p:ext uri="{BB962C8B-B14F-4D97-AF65-F5344CB8AC3E}">
        <p14:creationId xmlns:p14="http://schemas.microsoft.com/office/powerpoint/2010/main" val="330551198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9274467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Since we’re already changing the firmware…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707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dirty="0" smtClean="0"/>
              <a:t>Here you see us</a:t>
            </a:r>
            <a:r>
              <a:rPr lang="en-US" baseline="0" dirty="0" smtClean="0"/>
              <a:t> trying to surf to black hat and… (Recon loads </a:t>
            </a:r>
            <a:r>
              <a:rPr lang="en-US" baseline="0" dirty="0" smtClean="0">
                <a:sym typeface="Wingdings" panose="05000000000000000000" pitchFamily="2" charset="2"/>
              </a:rPr>
              <a:t>:)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5524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Go</a:t>
            </a:r>
            <a:r>
              <a:rPr lang="en-US" baseline="0" dirty="0" smtClean="0"/>
              <a:t> to our blog: http://bcmon.blogspot.com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3645-BCCA-422E-ABA2-5F06764B8BB0}" type="slidenum">
              <a:rPr lang="he-IL" smtClean="0"/>
              <a:pPr/>
              <a:t>89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49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u="none" baseline="0" dirty="0" smtClean="0"/>
              <a:t>So we cleared the </a:t>
            </a:r>
            <a:r>
              <a:rPr lang="en-US" u="none" baseline="0" dirty="0" err="1" smtClean="0"/>
              <a:t>dmesg</a:t>
            </a:r>
            <a:r>
              <a:rPr lang="en-US" u="none" baseline="0" dirty="0" smtClean="0"/>
              <a:t> log every few seconds (CLICK)</a:t>
            </a:r>
          </a:p>
          <a:p>
            <a:pPr algn="l" rtl="0"/>
            <a:r>
              <a:rPr lang="en-US" u="none" baseline="0" dirty="0" smtClean="0"/>
              <a:t>Between the huge amount of data we received, we’ve found the incoming frame EXACTLY like the chip sent it to the </a:t>
            </a:r>
            <a:r>
              <a:rPr lang="en-US" u="none" baseline="0" dirty="0" err="1" smtClean="0"/>
              <a:t>linux</a:t>
            </a:r>
            <a:r>
              <a:rPr lang="en-US" u="none" baseline="0" dirty="0" smtClean="0"/>
              <a:t>.</a:t>
            </a:r>
          </a:p>
          <a:p>
            <a:pPr algn="l" rtl="0"/>
            <a:r>
              <a:rPr lang="en-US" u="none" baseline="0" dirty="0" smtClean="0"/>
              <a:t>This is an example of an incoming packet</a:t>
            </a:r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4F510D-96F2-40C3-BB39-4B21C9C369B3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90982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65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5"/>
          <p:cNvGrpSpPr/>
          <p:nvPr/>
        </p:nvGrpSpPr>
        <p:grpSpPr>
          <a:xfrm rot="10800000" flipH="1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69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  <a:latin typeface="Erasaur" pitchFamily="50" charset="0"/>
              </a:defRPr>
            </a:lvl1pPr>
            <a:lvl2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2pPr>
            <a:lvl3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3pPr>
            <a:lvl4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4pPr>
            <a:lvl5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5pPr>
            <a:lvl6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6pPr>
            <a:lvl7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7pPr>
            <a:lvl8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8pPr>
            <a:lvl9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596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5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Whipsmart" pitchFamily="34" charset="0"/>
              </a:defRPr>
            </a:lvl1pPr>
            <a:lvl2pPr>
              <a:defRPr>
                <a:latin typeface="Whipsmart" pitchFamily="34" charset="0"/>
              </a:defRPr>
            </a:lvl2pPr>
            <a:lvl3pPr>
              <a:defRPr>
                <a:latin typeface="Whipsmart" pitchFamily="34" charset="0"/>
              </a:defRPr>
            </a:lvl3pPr>
            <a:lvl4pPr>
              <a:defRPr>
                <a:latin typeface="Whipsmart" pitchFamily="34" charset="0"/>
              </a:defRPr>
            </a:lvl4pPr>
            <a:lvl5pPr>
              <a:defRPr>
                <a:latin typeface="Whipsmar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259E3C3E-49DD-47C7-879A-4B95D43D386C}" type="slidenum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 algn="l" rtl="0"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5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5"/>
          <p:cNvGrpSpPr/>
          <p:nvPr/>
        </p:nvGrpSpPr>
        <p:grpSpPr>
          <a:xfrm rot="10800000" flipH="1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69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6000" b="1">
                <a:solidFill>
                  <a:schemeClr val="dk2"/>
                </a:solidFill>
                <a:latin typeface="DilleniaUPC" pitchFamily="18" charset="-34"/>
                <a:ea typeface="DilleniaUPC" pitchFamily="18" charset="-34"/>
                <a:cs typeface="DilleniaUPC" pitchFamily="18" charset="-34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4200">
                <a:latin typeface="DilleniaUPC" pitchFamily="18" charset="-34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4800"/>
            </a:lvl1pPr>
            <a:lvl2pPr rtl="0">
              <a:defRPr sz="4800"/>
            </a:lvl2pPr>
            <a:lvl3pPr rtl="0">
              <a:defRPr sz="4800"/>
            </a:lvl3pPr>
            <a:lvl4pPr rtl="0">
              <a:defRPr sz="4800"/>
            </a:lvl4pPr>
            <a:lvl5pPr rtl="0">
              <a:defRPr sz="4800"/>
            </a:lvl5pPr>
            <a:lvl6pPr rtl="0">
              <a:defRPr sz="4800"/>
            </a:lvl6pPr>
            <a:lvl7pPr rtl="0">
              <a:defRPr sz="4800"/>
            </a:lvl7pPr>
            <a:lvl8pPr rtl="0">
              <a:defRPr sz="4800"/>
            </a:lvl8pPr>
            <a:lvl9pPr rtl="0">
              <a:defRPr sz="4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latin typeface="Whipsmart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latin typeface="Whipsmart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50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69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  <a:latin typeface="Erasaur" pitchFamily="50" charset="0"/>
              </a:defRPr>
            </a:lvl1pPr>
            <a:lvl2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2pPr>
            <a:lvl3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3pPr>
            <a:lvl4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4pPr>
            <a:lvl5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5pPr>
            <a:lvl6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6pPr>
            <a:lvl7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7pPr>
            <a:lvl8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8pPr>
            <a:lvl9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96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54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Whipsmart" pitchFamily="34" charset="0"/>
              </a:defRPr>
            </a:lvl1pPr>
            <a:lvl2pPr>
              <a:defRPr>
                <a:latin typeface="Whipsmart" pitchFamily="34" charset="0"/>
              </a:defRPr>
            </a:lvl2pPr>
            <a:lvl3pPr>
              <a:defRPr>
                <a:latin typeface="Whipsmart" pitchFamily="34" charset="0"/>
              </a:defRPr>
            </a:lvl3pPr>
            <a:lvl4pPr>
              <a:defRPr>
                <a:latin typeface="Whipsmart" pitchFamily="34" charset="0"/>
              </a:defRPr>
            </a:lvl4pPr>
            <a:lvl5pPr>
              <a:defRPr>
                <a:latin typeface="Whipsmar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259E3C3E-49DD-47C7-879A-4B95D43D386C}" type="slidenum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 algn="l" rtl="0"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4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6000" b="1">
                <a:solidFill>
                  <a:schemeClr val="dk2"/>
                </a:solidFill>
                <a:latin typeface="DilleniaUPC" pitchFamily="18" charset="-34"/>
                <a:ea typeface="DilleniaUPC" pitchFamily="18" charset="-34"/>
                <a:cs typeface="DilleniaUPC" pitchFamily="18" charset="-34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rtl="0">
              <a:buSzPct val="100000"/>
              <a:buFont typeface="Courier New" panose="02070309020205020404" pitchFamily="49" charset="0"/>
              <a:buChar char="o"/>
              <a:defRPr sz="4200">
                <a:latin typeface="DilleniaUPC" pitchFamily="18" charset="-34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4800"/>
            </a:lvl1pPr>
            <a:lvl2pPr rtl="0">
              <a:defRPr sz="4800"/>
            </a:lvl2pPr>
            <a:lvl3pPr rtl="0">
              <a:defRPr sz="4800"/>
            </a:lvl3pPr>
            <a:lvl4pPr rtl="0">
              <a:defRPr sz="4800"/>
            </a:lvl4pPr>
            <a:lvl5pPr rtl="0">
              <a:defRPr sz="4800"/>
            </a:lvl5pPr>
            <a:lvl6pPr rtl="0">
              <a:defRPr sz="4800"/>
            </a:lvl6pPr>
            <a:lvl7pPr rtl="0">
              <a:defRPr sz="4800"/>
            </a:lvl7pPr>
            <a:lvl8pPr rtl="0">
              <a:defRPr sz="4800"/>
            </a:lvl8pPr>
            <a:lvl9pPr rtl="0">
              <a:defRPr sz="4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latin typeface="Whipsmart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latin typeface="Whipsmart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69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  <a:latin typeface="Erasaur" pitchFamily="50" charset="0"/>
              </a:defRPr>
            </a:lvl1pPr>
            <a:lvl2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2pPr>
            <a:lvl3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3pPr>
            <a:lvl4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4pPr>
            <a:lvl5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5pPr>
            <a:lvl6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6pPr>
            <a:lvl7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7pPr>
            <a:lvl8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8pPr>
            <a:lvl9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Whipsmart" pitchFamily="34" charset="0"/>
              </a:defRPr>
            </a:lvl1pPr>
            <a:lvl2pPr>
              <a:defRPr>
                <a:latin typeface="Whipsmart" pitchFamily="34" charset="0"/>
              </a:defRPr>
            </a:lvl2pPr>
            <a:lvl3pPr>
              <a:defRPr>
                <a:latin typeface="Whipsmart" pitchFamily="34" charset="0"/>
              </a:defRPr>
            </a:lvl3pPr>
            <a:lvl4pPr>
              <a:defRPr>
                <a:latin typeface="Whipsmart" pitchFamily="34" charset="0"/>
              </a:defRPr>
            </a:lvl4pPr>
            <a:lvl5pPr>
              <a:defRPr>
                <a:latin typeface="Whipsmar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259E3C3E-49DD-47C7-879A-4B95D43D386C}" type="slidenum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 algn="l" rtl="0"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49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5"/>
          <p:cNvGrpSpPr/>
          <p:nvPr/>
        </p:nvGrpSpPr>
        <p:grpSpPr>
          <a:xfrm rot="10800000" flipH="1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l" rtl="0"/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92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6000" b="1">
                <a:solidFill>
                  <a:schemeClr val="dk2"/>
                </a:solidFill>
                <a:latin typeface="DilleniaUPC" pitchFamily="18" charset="-34"/>
                <a:ea typeface="DilleniaUPC" pitchFamily="18" charset="-34"/>
                <a:cs typeface="DilleniaUPC" pitchFamily="18" charset="-34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rtl="0">
              <a:buSzPct val="100000"/>
              <a:buFont typeface="Courier New" panose="02070309020205020404" pitchFamily="49" charset="0"/>
              <a:buChar char="o"/>
              <a:defRPr sz="4200">
                <a:latin typeface="DilleniaUPC" pitchFamily="18" charset="-34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70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4800"/>
            </a:lvl1pPr>
            <a:lvl2pPr rtl="0">
              <a:defRPr sz="4800"/>
            </a:lvl2pPr>
            <a:lvl3pPr rtl="0">
              <a:defRPr sz="4800"/>
            </a:lvl3pPr>
            <a:lvl4pPr rtl="0">
              <a:defRPr sz="4800"/>
            </a:lvl4pPr>
            <a:lvl5pPr rtl="0">
              <a:defRPr sz="4800"/>
            </a:lvl5pPr>
            <a:lvl6pPr rtl="0">
              <a:defRPr sz="4800"/>
            </a:lvl6pPr>
            <a:lvl7pPr rtl="0">
              <a:defRPr sz="4800"/>
            </a:lvl7pPr>
            <a:lvl8pPr rtl="0">
              <a:defRPr sz="4800"/>
            </a:lvl8pPr>
            <a:lvl9pPr rtl="0">
              <a:defRPr sz="4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latin typeface="Whipsmart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latin typeface="Whipsmart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66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alphaModFix amt="1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09538" y="144470"/>
            <a:ext cx="9048750" cy="6666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DilleniaUPC" pitchFamily="18" charset="-34"/>
          <a:ea typeface="DilleniaUPC" pitchFamily="18" charset="-34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indent="-342900" algn="l" rtl="0">
        <a:lnSpc>
          <a:spcPct val="100000"/>
        </a:lnSpc>
        <a:spcBef>
          <a:spcPts val="0"/>
        </a:spcBef>
        <a:spcAft>
          <a:spcPts val="0"/>
        </a:spcAft>
        <a:buSzPct val="100000"/>
        <a:buFont typeface="Courier New" panose="02070309020205020404" pitchFamily="49" charset="0"/>
        <a:buChar char="o"/>
        <a:defRPr sz="1400" b="0" i="0" u="none" strike="noStrike" cap="none" baseline="0">
          <a:solidFill>
            <a:srgbClr val="000000"/>
          </a:solidFill>
          <a:latin typeface="DilleniaUPC" pitchFamily="18" charset="-34"/>
          <a:ea typeface="DilleniaUPC" pitchFamily="18" charset="-34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alphaModFix amt="1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09538" y="144470"/>
            <a:ext cx="9048750" cy="6666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464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DilleniaUPC" pitchFamily="18" charset="-34"/>
          <a:ea typeface="DilleniaUPC" pitchFamily="18" charset="-34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indent="0" algn="l" rtl="0">
        <a:lnSpc>
          <a:spcPct val="100000"/>
        </a:lnSpc>
        <a:spcBef>
          <a:spcPts val="0"/>
        </a:spcBef>
        <a:spcAft>
          <a:spcPts val="0"/>
        </a:spcAft>
        <a:buSzPct val="100000"/>
        <a:buFont typeface="Courier New" panose="02070309020205020404" pitchFamily="49" charset="0"/>
        <a:buNone/>
        <a:defRPr sz="1400" b="0" i="0" u="none" strike="noStrike" cap="none" baseline="0">
          <a:solidFill>
            <a:srgbClr val="000000"/>
          </a:solidFill>
          <a:latin typeface="DilleniaUPC" pitchFamily="18" charset="-34"/>
          <a:ea typeface="DilleniaUPC" pitchFamily="18" charset="-34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alphaModFix amt="1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09538" y="144470"/>
            <a:ext cx="9048750" cy="6666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778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DilleniaUPC" pitchFamily="18" charset="-34"/>
          <a:ea typeface="DilleniaUPC" pitchFamily="18" charset="-34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DilleniaUPC" pitchFamily="18" charset="-34"/>
          <a:ea typeface="DilleniaUPC" pitchFamily="18" charset="-34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hyperlink" Target="http://en.wikipedia.org/wiki/Wireless_network_interface_controller" TargetMode="External"/><Relationship Id="rId7" Type="http://schemas.openxmlformats.org/officeDocument/2006/relationships/hyperlink" Target="http://en.wikipedia.org/wiki/Ad-hoc_networ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ireless_access_point" TargetMode="External"/><Relationship Id="rId5" Type="http://schemas.openxmlformats.org/officeDocument/2006/relationships/hyperlink" Target="http://en.wikipedia.org/wiki/Packet_sniffer" TargetMode="External"/><Relationship Id="rId4" Type="http://schemas.openxmlformats.org/officeDocument/2006/relationships/hyperlink" Target="http://en.wikipedia.org/wiki/Promiscuous_mo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7.gi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3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9.png"/><Relationship Id="rId4" Type="http://schemas.openxmlformats.org/officeDocument/2006/relationships/image" Target="../media/image32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7.gif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7.gif"/><Relationship Id="rId4" Type="http://schemas.openxmlformats.org/officeDocument/2006/relationships/image" Target="../media/image25.png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7.gif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7.gif"/><Relationship Id="rId4" Type="http://schemas.openxmlformats.org/officeDocument/2006/relationships/image" Target="../media/image25.png"/><Relationship Id="rId9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gif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7.gif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7.png"/><Relationship Id="rId5" Type="http://schemas.openxmlformats.org/officeDocument/2006/relationships/image" Target="../media/image27.gif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7.png"/><Relationship Id="rId4" Type="http://schemas.openxmlformats.org/officeDocument/2006/relationships/image" Target="../media/image27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20.png"/><Relationship Id="rId4" Type="http://schemas.openxmlformats.org/officeDocument/2006/relationships/image" Target="../media/image1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7.png"/><Relationship Id="rId4" Type="http://schemas.openxmlformats.org/officeDocument/2006/relationships/image" Target="../media/image27.gi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3.png"/><Relationship Id="rId4" Type="http://schemas.microsoft.com/office/2007/relationships/hdphoto" Target="../media/hdphoto7.wdp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oote/generic_patcher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cmon.googlecode.com/files/bcmon.ap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79512" y="476672"/>
            <a:ext cx="8712968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dirty="0">
                <a:latin typeface="Eraser" panose="00000400000000000000" pitchFamily="2" charset="0"/>
              </a:rPr>
              <a:t>Wardriving from your pocket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12676" y="2077277"/>
            <a:ext cx="7772400" cy="88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" sz="3600" b="1" dirty="0" smtClean="0">
                <a:latin typeface="Aspargo" panose="02000506000000020000" pitchFamily="2" charset="0"/>
                <a:ea typeface="RedWood Thick" panose="02000603000000000000" pitchFamily="2" charset="0"/>
                <a:cs typeface="+mj-cs"/>
              </a:rPr>
              <a:t>Using Wireshark to Reverse Engineer Broadcom WiFi chipsets</a:t>
            </a:r>
            <a:endParaRPr lang="en" sz="3600" b="1" dirty="0">
              <a:latin typeface="Aspargo" panose="02000506000000020000" pitchFamily="2" charset="0"/>
              <a:ea typeface="RedWood Thick" panose="02000603000000000000" pitchFamily="2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212976"/>
            <a:ext cx="9857094" cy="5544616"/>
          </a:xfrm>
          <a:prstGeom prst="rect">
            <a:avLst/>
          </a:prstGeom>
        </p:spPr>
      </p:pic>
      <p:sp>
        <p:nvSpPr>
          <p:cNvPr id="7" name="Shape 105"/>
          <p:cNvSpPr txBox="1">
            <a:spLocks/>
          </p:cNvSpPr>
          <p:nvPr/>
        </p:nvSpPr>
        <p:spPr>
          <a:xfrm>
            <a:off x="255984" y="4468158"/>
            <a:ext cx="7772400" cy="2129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l">
              <a:spcBef>
                <a:spcPct val="0"/>
              </a:spcBef>
            </a:pPr>
            <a:r>
              <a:rPr lang="en" sz="4400" i="0" kern="0" dirty="0" smtClean="0">
                <a:latin typeface="DilleniaUPC" panose="02020603050405020304" pitchFamily="18" charset="-34"/>
                <a:ea typeface="RedWood Thick" panose="02000603000000000000" pitchFamily="2" charset="0"/>
                <a:cs typeface="DilleniaUPC" panose="02020603050405020304" pitchFamily="18" charset="-34"/>
              </a:rPr>
              <a:t>Omri Ildis</a:t>
            </a:r>
          </a:p>
          <a:p>
            <a:pPr algn="l">
              <a:spcBef>
                <a:spcPct val="0"/>
              </a:spcBef>
            </a:pPr>
            <a:r>
              <a:rPr lang="en" sz="4400" i="0" kern="0" dirty="0" smtClean="0">
                <a:latin typeface="DilleniaUPC" panose="02020603050405020304" pitchFamily="18" charset="-34"/>
                <a:ea typeface="RedWood Thick" panose="02000603000000000000" pitchFamily="2" charset="0"/>
                <a:cs typeface="DilleniaUPC" panose="02020603050405020304" pitchFamily="18" charset="-34"/>
              </a:rPr>
              <a:t>Yuval Ofir</a:t>
            </a:r>
          </a:p>
          <a:p>
            <a:pPr algn="l">
              <a:spcBef>
                <a:spcPct val="0"/>
              </a:spcBef>
            </a:pPr>
            <a:r>
              <a:rPr lang="en" sz="4400" i="0" kern="0" dirty="0" smtClean="0">
                <a:latin typeface="DilleniaUPC" panose="02020603050405020304" pitchFamily="18" charset="-34"/>
                <a:ea typeface="RedWood Thick" panose="02000603000000000000" pitchFamily="2" charset="0"/>
                <a:cs typeface="DilleniaUPC" panose="02020603050405020304" pitchFamily="18" charset="-34"/>
              </a:rPr>
              <a:t>Ruby </a:t>
            </a:r>
            <a:r>
              <a:rPr lang="en" sz="4400" i="0" kern="0" dirty="0">
                <a:latin typeface="DilleniaUPC" panose="02020603050405020304" pitchFamily="18" charset="-34"/>
                <a:ea typeface="RedWood Thick" panose="02000603000000000000" pitchFamily="2" charset="0"/>
                <a:cs typeface="DilleniaUPC" panose="02020603050405020304" pitchFamily="18" charset="-34"/>
              </a:rPr>
              <a:t>Feinstein</a:t>
            </a:r>
          </a:p>
          <a:p>
            <a:pPr algn="l">
              <a:spcBef>
                <a:spcPct val="0"/>
              </a:spcBef>
            </a:pPr>
            <a:endParaRPr lang="en" sz="4400" i="0" kern="0" dirty="0">
              <a:latin typeface="DilleniaUPC" panose="02020603050405020304" pitchFamily="18" charset="-34"/>
              <a:ea typeface="RedWood Thick" panose="02000603000000000000" pitchFamily="2" charset="0"/>
              <a:cs typeface="DilleniaUPC" panose="02020603050405020304" pitchFamily="18" charset="-3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0688"/>
            <a:ext cx="8702040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45945"/>
            <a:ext cx="8321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  <a:endParaRPr lang="pt-BR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dhdsdio_readframes: Enter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RxHdr: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0000: 74 00 8b ff 1a 02 00 0e 00 12 00 00 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Rx Data: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0000: 74 00 8b ff 1a 02 00 0e 00 12 00 00 00 00 10 00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0016: 00 ba </a:t>
            </a:r>
            <a:r>
              <a:rPr lang="pt-BR" b="1" u="sng" kern="0" dirty="0">
                <a:solidFill>
                  <a:srgbClr val="005024"/>
                </a:solidFill>
                <a:latin typeface="Courier New" pitchFamily="49" charset="0"/>
                <a:cs typeface="Courier New" pitchFamily="49" charset="0"/>
                <a:sym typeface="Arial"/>
              </a:rPr>
              <a:t>38 e7 d8 64 22 02 00 25 9c 34 d4 f4 08 00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0032: 45 00 00 54 00 00 00 00 2b 01 0f b7 08 08 08 08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0048: 0a 64 65 7f 00 00 4b cb 27 08 00 01 6f 36 eb 50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0064: 45 a1 02 00 08 09 0a 0b 0c 0d 0e 0f 10 11 12 13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0080: 14 15 16 17 18 19 1a 1b 1c 1d 1e 1f 20 21 22 23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0096: 24 25 26 27 28 29 2a 2b 2c 2d 2e 2f 30 31 32 33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0112: 34 35 36 37 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852265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456" y="849288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dmesg</a:t>
            </a:r>
            <a:endParaRPr lang="en-US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32040" y="1987352"/>
            <a:ext cx="3600400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kern="0" dirty="0">
                <a:solidFill>
                  <a:srgbClr val="FFFFFF"/>
                </a:solidFill>
                <a:latin typeface="KG The Last Time" pitchFamily="2" charset="0"/>
                <a:sym typeface="Arial"/>
              </a:rPr>
              <a:t>ETHERNET HEADER</a:t>
            </a:r>
            <a:endParaRPr lang="he-IL" sz="2000" kern="0" dirty="0">
              <a:solidFill>
                <a:srgbClr val="FFFFFF"/>
              </a:solidFill>
              <a:latin typeface="KG The Last Time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0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0688"/>
            <a:ext cx="8702040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45945"/>
            <a:ext cx="8321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  <a:endParaRPr lang="pt-BR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dhdsdio_readframes: Enter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RxHdr: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0000: </a:t>
            </a:r>
            <a:r>
              <a:rPr lang="pt-BR" b="1" u="sng" kern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Arial"/>
              </a:rPr>
              <a:t>74 00 8b ff 1a 02 00 0e 00 12 00 00 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Rx Data: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0000: </a:t>
            </a:r>
            <a:r>
              <a:rPr lang="pt-BR" b="1" u="sng" kern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Arial"/>
              </a:rPr>
              <a:t>74 00 8b ff 1a 02 00 0e 00 12 00 00 </a:t>
            </a:r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00 00 10 00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0016: 00 ba </a:t>
            </a:r>
            <a:r>
              <a:rPr lang="pt-BR" b="1" u="sng" kern="0" dirty="0">
                <a:solidFill>
                  <a:srgbClr val="005024"/>
                </a:solidFill>
                <a:latin typeface="Courier New" pitchFamily="49" charset="0"/>
                <a:cs typeface="Courier New" pitchFamily="49" charset="0"/>
                <a:sym typeface="Arial"/>
              </a:rPr>
              <a:t>38 e7 d8 64 22 02 00 25 9c 34 d4 f4 08 00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0032: 45 00 00 54 00 00 00 00 2b 01 0f b7 08 08 08 08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0048: 0a 64 65 7f 00 00 4b cb 27 08 00 01 6f 36 eb 50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0064: 45 a1 02 00 08 09 0a 0b 0c 0d 0e 0f 10 11 12 13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0080: 14 15 16 17 18 19 1a 1b 1c 1d 1e 1f 20 21 22 23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0096: 24 25 26 27 28 29 2a 2b 2c 2d 2e 2f 30 31 32 33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0112: 34 35 36 37 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852265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456" y="849288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dmesg</a:t>
            </a:r>
            <a:endParaRPr lang="en-US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83968" y="1699320"/>
            <a:ext cx="3600400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kern="0" dirty="0">
                <a:solidFill>
                  <a:srgbClr val="FFFFFF"/>
                </a:solidFill>
                <a:latin typeface="KG The Last Time" pitchFamily="2" charset="0"/>
                <a:sym typeface="Arial"/>
              </a:rPr>
              <a:t>BROADCOM HEADER</a:t>
            </a:r>
            <a:endParaRPr lang="he-IL" sz="2000" kern="0" dirty="0">
              <a:solidFill>
                <a:srgbClr val="FFFFFF"/>
              </a:solidFill>
              <a:latin typeface="KG The Last Time" pitchFamily="2" charset="0"/>
              <a:sym typeface="Arial"/>
            </a:endParaRPr>
          </a:p>
        </p:txBody>
      </p:sp>
      <p:pic>
        <p:nvPicPr>
          <p:cNvPr id="147458" name="Picture 2" descr="https://lh4.googleusercontent.com/7mRalGnpNnKKfwUP9sea4f_JkP9MVH88dniOnqwAPN4sITjUw_XBeJnfi_ZJeZZ2-pzhmFp2hykZkJ3tmGl9CbcaL-RDaszeAJMiSXuv4Z1z2Ybh6maRoegvuH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657937"/>
            <a:ext cx="3168352" cy="221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0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cdn-4.nikon-cdn.com/en_INC/IMG/Assets/Photography-Accessories/Wireless/2010/25286-WA-E1-Extended-Range-Antenna/Views/25286-WA-E1-Extended-Range-Antenn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196752"/>
            <a:ext cx="2376264" cy="1374160"/>
          </a:xfrm>
          <a:prstGeom prst="rect">
            <a:avLst/>
          </a:prstGeom>
          <a:noFill/>
        </p:spPr>
      </p:pic>
      <p:pic>
        <p:nvPicPr>
          <p:cNvPr id="140290" name="Picture 2" descr="http://cdn-4.nikon-cdn.com/en_INC/IMG/Assets/Photography-Accessories/Wireless/2010/25286-WA-E1-Extended-Range-Antenna/Views/25286-WA-E1-Extended-Range-Antenn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4121449"/>
            <a:ext cx="2376264" cy="1374160"/>
          </a:xfrm>
          <a:prstGeom prst="rect">
            <a:avLst/>
          </a:prstGeom>
          <a:noFill/>
        </p:spPr>
      </p:pic>
      <p:cxnSp>
        <p:nvCxnSpPr>
          <p:cNvPr id="189" name="Shape 189"/>
          <p:cNvCxnSpPr/>
          <p:nvPr/>
        </p:nvCxnSpPr>
        <p:spPr>
          <a:xfrm>
            <a:off x="-49425" y="3101422"/>
            <a:ext cx="9177000" cy="0"/>
          </a:xfrm>
          <a:prstGeom prst="straightConnector1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91" name="Shape 191"/>
          <p:cNvSpPr/>
          <p:nvPr/>
        </p:nvSpPr>
        <p:spPr>
          <a:xfrm>
            <a:off x="2532850" y="1316716"/>
            <a:ext cx="1249500" cy="11753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b="1" kern="0" dirty="0">
                <a:solidFill>
                  <a:srgbClr val="000000"/>
                </a:solidFill>
                <a:sym typeface="Arial"/>
              </a:rPr>
              <a:t>SoftMac</a:t>
            </a:r>
          </a:p>
        </p:txBody>
      </p:sp>
      <p:sp>
        <p:nvSpPr>
          <p:cNvPr id="192" name="Shape 192"/>
          <p:cNvSpPr/>
          <p:nvPr/>
        </p:nvSpPr>
        <p:spPr>
          <a:xfrm>
            <a:off x="279234" y="4094529"/>
            <a:ext cx="1926841" cy="105375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4" name="Shape 194"/>
          <p:cNvSpPr/>
          <p:nvPr/>
        </p:nvSpPr>
        <p:spPr>
          <a:xfrm>
            <a:off x="2595850" y="3793557"/>
            <a:ext cx="1414500" cy="1655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b="1" kern="0">
                <a:solidFill>
                  <a:srgbClr val="000000"/>
                </a:solidFill>
                <a:sym typeface="Arial"/>
              </a:rPr>
              <a:t>FullMac</a:t>
            </a:r>
          </a:p>
        </p:txBody>
      </p:sp>
      <p:sp>
        <p:nvSpPr>
          <p:cNvPr id="196" name="Shape 196"/>
          <p:cNvSpPr/>
          <p:nvPr/>
        </p:nvSpPr>
        <p:spPr>
          <a:xfrm>
            <a:off x="4355976" y="3767417"/>
            <a:ext cx="2160240" cy="6555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kern="0" dirty="0">
                <a:solidFill>
                  <a:srgbClr val="000000"/>
                </a:solidFill>
                <a:sym typeface="Arial"/>
              </a:rPr>
              <a:t>Ethernet frames</a:t>
            </a:r>
          </a:p>
        </p:txBody>
      </p:sp>
      <p:sp>
        <p:nvSpPr>
          <p:cNvPr id="197" name="Shape 197"/>
          <p:cNvSpPr/>
          <p:nvPr/>
        </p:nvSpPr>
        <p:spPr>
          <a:xfrm>
            <a:off x="2595850" y="4860057"/>
            <a:ext cx="1123500" cy="589200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b="1" kern="0" dirty="0">
                <a:solidFill>
                  <a:srgbClr val="000000"/>
                </a:solidFill>
                <a:sym typeface="Arial"/>
              </a:rPr>
              <a:t>MAC</a:t>
            </a:r>
            <a:endParaRPr lang="en" sz="1400" b="1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6703524" y="1357666"/>
            <a:ext cx="1858681" cy="12792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sz="1400" kern="0">
                <a:solidFill>
                  <a:srgbClr val="000000"/>
                </a:solidFill>
                <a:sym typeface="Arial"/>
              </a:rPr>
              <a:t>CPU</a:t>
            </a:r>
          </a:p>
        </p:txBody>
      </p:sp>
      <p:sp>
        <p:nvSpPr>
          <p:cNvPr id="200" name="Shape 200"/>
          <p:cNvSpPr/>
          <p:nvPr/>
        </p:nvSpPr>
        <p:spPr>
          <a:xfrm>
            <a:off x="6703525" y="1357666"/>
            <a:ext cx="859500" cy="441300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b="1" kern="0" dirty="0">
                <a:solidFill>
                  <a:srgbClr val="000000"/>
                </a:solidFill>
                <a:sym typeface="Arial"/>
              </a:rPr>
              <a:t>MAC</a:t>
            </a:r>
          </a:p>
        </p:txBody>
      </p:sp>
      <p:sp>
        <p:nvSpPr>
          <p:cNvPr id="201" name="Shape 201"/>
          <p:cNvSpPr/>
          <p:nvPr/>
        </p:nvSpPr>
        <p:spPr>
          <a:xfrm>
            <a:off x="179512" y="1377537"/>
            <a:ext cx="1926841" cy="105375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>
            <a:off x="3976914" y="4343481"/>
            <a:ext cx="2859315" cy="369934"/>
          </a:xfrm>
          <a:custGeom>
            <a:avLst/>
            <a:gdLst>
              <a:gd name="connsiteX0" fmla="*/ 0 w 2859315"/>
              <a:gd name="connsiteY0" fmla="*/ 834571 h 834571"/>
              <a:gd name="connsiteX1" fmla="*/ 1335315 w 2859315"/>
              <a:gd name="connsiteY1" fmla="*/ 21771 h 834571"/>
              <a:gd name="connsiteX2" fmla="*/ 2859315 w 2859315"/>
              <a:gd name="connsiteY2" fmla="*/ 703942 h 83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9315" h="834571">
                <a:moveTo>
                  <a:pt x="0" y="834571"/>
                </a:moveTo>
                <a:cubicBezTo>
                  <a:pt x="429381" y="439057"/>
                  <a:pt x="858763" y="43543"/>
                  <a:pt x="1335315" y="21771"/>
                </a:cubicBezTo>
                <a:cubicBezTo>
                  <a:pt x="1811868" y="0"/>
                  <a:pt x="2610153" y="592666"/>
                  <a:pt x="2859315" y="703942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9912" y="1700808"/>
            <a:ext cx="2859315" cy="369934"/>
          </a:xfrm>
          <a:custGeom>
            <a:avLst/>
            <a:gdLst>
              <a:gd name="connsiteX0" fmla="*/ 0 w 2859315"/>
              <a:gd name="connsiteY0" fmla="*/ 834571 h 834571"/>
              <a:gd name="connsiteX1" fmla="*/ 1335315 w 2859315"/>
              <a:gd name="connsiteY1" fmla="*/ 21771 h 834571"/>
              <a:gd name="connsiteX2" fmla="*/ 2859315 w 2859315"/>
              <a:gd name="connsiteY2" fmla="*/ 703942 h 83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9315" h="834571">
                <a:moveTo>
                  <a:pt x="0" y="834571"/>
                </a:moveTo>
                <a:cubicBezTo>
                  <a:pt x="429381" y="439057"/>
                  <a:pt x="858763" y="43543"/>
                  <a:pt x="1335315" y="21771"/>
                </a:cubicBezTo>
                <a:cubicBezTo>
                  <a:pt x="1811868" y="0"/>
                  <a:pt x="2610153" y="592666"/>
                  <a:pt x="2859315" y="703942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" name="Shape 196"/>
          <p:cNvSpPr/>
          <p:nvPr/>
        </p:nvSpPr>
        <p:spPr>
          <a:xfrm>
            <a:off x="4067944" y="1124744"/>
            <a:ext cx="2160240" cy="6555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kern="0" dirty="0">
                <a:solidFill>
                  <a:srgbClr val="000000"/>
                </a:solidFill>
                <a:sym typeface="Arial"/>
              </a:rPr>
              <a:t>WiFi frames</a:t>
            </a:r>
          </a:p>
        </p:txBody>
      </p:sp>
      <p:sp>
        <p:nvSpPr>
          <p:cNvPr id="23" name="Shape 199"/>
          <p:cNvSpPr/>
          <p:nvPr/>
        </p:nvSpPr>
        <p:spPr>
          <a:xfrm>
            <a:off x="6804248" y="4221088"/>
            <a:ext cx="1858681" cy="12792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" sz="1400" kern="0">
                <a:solidFill>
                  <a:srgbClr val="000000"/>
                </a:solidFill>
                <a:sym typeface="Arial"/>
              </a:rPr>
              <a:t>CPU</a:t>
            </a:r>
          </a:p>
        </p:txBody>
      </p:sp>
      <p:sp>
        <p:nvSpPr>
          <p:cNvPr id="202" name="Shape 202"/>
          <p:cNvSpPr/>
          <p:nvPr/>
        </p:nvSpPr>
        <p:spPr>
          <a:xfrm>
            <a:off x="-36512" y="3284984"/>
            <a:ext cx="9001000" cy="3096344"/>
          </a:xfrm>
          <a:prstGeom prst="ellipse">
            <a:avLst/>
          </a:prstGeom>
          <a:noFill/>
          <a:ln w="762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9632" y="2708920"/>
            <a:ext cx="604867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449974" y="96827"/>
            <a:ext cx="4695174" cy="8692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429000"/>
            <a:ext cx="2304256" cy="2028533"/>
          </a:xfrm>
          <a:prstGeom prst="rect">
            <a:avLst/>
          </a:prstGeom>
          <a:effectLst>
            <a:glow rad="419100">
              <a:srgbClr val="00B050">
                <a:alpha val="79000"/>
              </a:srgb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128440" y="3819064"/>
            <a:ext cx="1647296" cy="123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Shape 151"/>
          <p:cNvSpPr txBox="1"/>
          <p:nvPr/>
        </p:nvSpPr>
        <p:spPr>
          <a:xfrm>
            <a:off x="6230050" y="412097"/>
            <a:ext cx="2634900" cy="2080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4800" b="1" kern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LINUX</a:t>
            </a:r>
            <a:endParaRPr sz="2800" kern="0" dirty="0">
              <a:solidFill>
                <a:srgbClr val="000000"/>
              </a:solidFill>
              <a:latin typeface="DilleniaUPC" pitchFamily="18" charset="-34"/>
              <a:cs typeface="DilleniaUPC" pitchFamily="18" charset="-34"/>
              <a:sym typeface="Arial"/>
            </a:endParaRPr>
          </a:p>
          <a:p>
            <a:pPr algn="ctr" rtl="0"/>
            <a:r>
              <a:rPr lang="en" sz="4800" b="1" kern="0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ETHERNET</a:t>
            </a:r>
          </a:p>
        </p:txBody>
      </p:sp>
      <p:cxnSp>
        <p:nvCxnSpPr>
          <p:cNvPr id="15" name="Shape 155"/>
          <p:cNvCxnSpPr/>
          <p:nvPr/>
        </p:nvCxnSpPr>
        <p:spPr>
          <a:xfrm>
            <a:off x="2528700" y="1150822"/>
            <a:ext cx="3779999" cy="0"/>
          </a:xfrm>
          <a:prstGeom prst="straightConnector1">
            <a:avLst/>
          </a:prstGeom>
          <a:noFill/>
          <a:ln w="1524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150"/>
          <p:cNvSpPr txBox="1"/>
          <p:nvPr/>
        </p:nvSpPr>
        <p:spPr>
          <a:xfrm>
            <a:off x="270875" y="404664"/>
            <a:ext cx="2634900" cy="2080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4800" b="1" kern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AIR</a:t>
            </a:r>
            <a:endParaRPr sz="2800" kern="0" dirty="0">
              <a:solidFill>
                <a:srgbClr val="000000"/>
              </a:solidFill>
              <a:latin typeface="DilleniaUPC" pitchFamily="18" charset="-34"/>
              <a:cs typeface="DilleniaUPC" pitchFamily="18" charset="-34"/>
              <a:sym typeface="Arial"/>
            </a:endParaRPr>
          </a:p>
          <a:p>
            <a:pPr algn="ctr" rtl="0"/>
            <a:r>
              <a:rPr lang="en" sz="4800" b="1" kern="0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802.11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39054"/>
            <a:ext cx="2104026" cy="249307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3" name="Shape 215"/>
          <p:cNvCxnSpPr/>
          <p:nvPr/>
        </p:nvCxnSpPr>
        <p:spPr>
          <a:xfrm>
            <a:off x="4716016" y="3566076"/>
            <a:ext cx="2160000" cy="2018099"/>
          </a:xfrm>
          <a:prstGeom prst="straightConnector1">
            <a:avLst/>
          </a:prstGeom>
          <a:noFill/>
          <a:ln w="152400" cap="flat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" name="Shape 215"/>
          <p:cNvCxnSpPr/>
          <p:nvPr/>
        </p:nvCxnSpPr>
        <p:spPr>
          <a:xfrm flipH="1">
            <a:off x="4944862" y="3450605"/>
            <a:ext cx="1611228" cy="2210643"/>
          </a:xfrm>
          <a:prstGeom prst="straightConnector1">
            <a:avLst/>
          </a:prstGeom>
          <a:noFill/>
          <a:ln w="152400" cap="flat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386" y="3411374"/>
            <a:ext cx="2304256" cy="20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491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1520" y="44624"/>
            <a:ext cx="8712968" cy="6741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08209"/>
            <a:ext cx="5760640" cy="1392599"/>
          </a:xfrm>
        </p:spPr>
        <p:txBody>
          <a:bodyPr>
            <a:noAutofit/>
          </a:bodyPr>
          <a:lstStyle/>
          <a:p>
            <a:pPr indent="0"/>
            <a:r>
              <a:rPr lang="en-US" sz="4400" dirty="0" smtClean="0">
                <a:solidFill>
                  <a:schemeClr val="tx1"/>
                </a:solidFill>
                <a:latin typeface="+mj-lt"/>
                <a:cs typeface="+mj-cs"/>
              </a:rPr>
              <a:t>Monitor mode</a:t>
            </a:r>
            <a:br>
              <a:rPr lang="en-US" sz="4400" dirty="0" smtClean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1100" dirty="0" smtClean="0">
                <a:solidFill>
                  <a:schemeClr val="tx1"/>
                </a:solidFill>
                <a:latin typeface="+mj-lt"/>
                <a:cs typeface="+mj-cs"/>
              </a:rPr>
              <a:t/>
            </a:r>
            <a:br>
              <a:rPr lang="en-US" sz="1100" dirty="0" smtClean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From Wikipedia, the free encyclopedia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507025"/>
          </a:xfrm>
        </p:spPr>
        <p:txBody>
          <a:bodyPr/>
          <a:lstStyle/>
          <a:p>
            <a:pPr algn="just">
              <a:buNone/>
            </a:pPr>
            <a:r>
              <a:rPr lang="en-US" sz="3600" b="1" dirty="0"/>
              <a:t>Monitor mode</a:t>
            </a:r>
            <a:r>
              <a:rPr lang="en-US" sz="3600" dirty="0"/>
              <a:t>, or RFMON (Radio Frequency </a:t>
            </a:r>
            <a:r>
              <a:rPr lang="en-US" sz="3600" dirty="0" err="1"/>
              <a:t>MONitor</a:t>
            </a:r>
            <a:r>
              <a:rPr lang="en-US" sz="3600" dirty="0"/>
              <a:t>) mode, allows a computer with a </a:t>
            </a:r>
            <a:r>
              <a:rPr lang="en-US" sz="3600" dirty="0">
                <a:hlinkClick r:id="rId3" tooltip="Wireless network interface controller"/>
              </a:rPr>
              <a:t>wireless network interface controller</a:t>
            </a:r>
            <a:r>
              <a:rPr lang="en-US" sz="3600" dirty="0"/>
              <a:t> (WNIC) to monitor all traffic received from the wireless network. Unlike </a:t>
            </a:r>
            <a:r>
              <a:rPr lang="en-US" sz="3600" dirty="0">
                <a:hlinkClick r:id="rId4" tooltip="Promiscuous mode"/>
              </a:rPr>
              <a:t>promiscuous mode</a:t>
            </a:r>
            <a:r>
              <a:rPr lang="en-US" sz="3600" dirty="0"/>
              <a:t>, which is also used for </a:t>
            </a:r>
            <a:r>
              <a:rPr lang="en-US" sz="3600" dirty="0">
                <a:hlinkClick r:id="rId5" tooltip="Packet sniffer"/>
              </a:rPr>
              <a:t>packet sniffing</a:t>
            </a:r>
            <a:r>
              <a:rPr lang="en-US" sz="3600" dirty="0"/>
              <a:t>, monitor mode allows packets to be captured without having to associate with an </a:t>
            </a:r>
            <a:r>
              <a:rPr lang="en-US" sz="3600" dirty="0">
                <a:hlinkClick r:id="rId6" tooltip="Wireless access point"/>
              </a:rPr>
              <a:t>access point</a:t>
            </a:r>
            <a:r>
              <a:rPr lang="en-US" sz="3600" dirty="0"/>
              <a:t> or </a:t>
            </a:r>
            <a:r>
              <a:rPr lang="en-US" sz="3600" dirty="0">
                <a:hlinkClick r:id="rId7" tooltip="Ad-hoc network"/>
              </a:rPr>
              <a:t>ad-hoc network</a:t>
            </a:r>
            <a:r>
              <a:rPr lang="en-US" sz="3600" dirty="0"/>
              <a:t> first. </a:t>
            </a:r>
            <a:endParaRPr lang="en-US" sz="3600" dirty="0" smtClean="0">
              <a:latin typeface="+mn-lt"/>
              <a:cs typeface="+mn-cs"/>
            </a:endParaRPr>
          </a:p>
        </p:txBody>
      </p:sp>
      <p:pic>
        <p:nvPicPr>
          <p:cNvPr id="1028" name="Picture 4" descr="Wikipedia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0456"/>
            <a:ext cx="1711905" cy="17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195736" y="1124744"/>
            <a:ext cx="627504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Easy solutions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Driver modification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Contact Broadcom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Extract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Patch firmware - add monitor mod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1543" y="2204864"/>
            <a:ext cx="352537" cy="35253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1543" y="1772816"/>
            <a:ext cx="352537" cy="352537"/>
          </a:xfrm>
          <a:prstGeom prst="rect">
            <a:avLst/>
          </a:prstGeom>
          <a:noFill/>
        </p:spPr>
      </p:pic>
      <p:pic>
        <p:nvPicPr>
          <p:cNvPr id="11" name="Picture 2" descr="C:\Ruby\Google Drive\PastenSummer\monitor\recon\onlyspe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80" y="4581129"/>
            <a:ext cx="2072324" cy="216024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140968"/>
            <a:ext cx="714376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0688"/>
            <a:ext cx="870204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835224"/>
            <a:ext cx="83210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en-US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dmesg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>
              <a:lnSpc>
                <a:spcPct val="115000"/>
              </a:lnSpc>
            </a:pPr>
            <a:r>
              <a:rPr lang="en-US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</a:pPr>
            <a:r>
              <a:rPr lang="en-US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</a:pPr>
            <a:r>
              <a:rPr lang="en-US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r>
              <a:rPr lang="en-US" b="1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dhdsdio_download_code_file</a:t>
            </a:r>
            <a:r>
              <a:rPr lang="en-US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download firmware /system/vendor/firmware/fw_bcm4329.bin</a:t>
            </a: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0x00000000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0x00000800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0x00001000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0x00001800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0x00002000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0x00002800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0x00003000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0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Easy solutions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Extract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Patch firmware - add monitor mod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C:\Ruby\Google Drive\PastenSummer\monitor\recon\onlysp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80" y="4581129"/>
            <a:ext cx="2072324" cy="2160240"/>
          </a:xfrm>
          <a:prstGeom prst="rect">
            <a:avLst/>
          </a:prstGeom>
          <a:noFill/>
        </p:spPr>
      </p:pic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276872"/>
            <a:ext cx="714376" cy="3571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7" y="1209601"/>
            <a:ext cx="468015" cy="46801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870" y="2740236"/>
            <a:ext cx="714376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93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799" y="533400"/>
            <a:ext cx="6046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6046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"/>
            <a:ext cx="90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/>
        </p:nvGrpSpPr>
        <p:grpSpPr>
          <a:xfrm>
            <a:off x="3352800" y="2514600"/>
            <a:ext cx="1086262" cy="1190431"/>
            <a:chOff x="3352800" y="2514600"/>
            <a:chExt cx="1086262" cy="1190431"/>
          </a:xfrm>
        </p:grpSpPr>
        <p:sp>
          <p:nvSpPr>
            <p:cNvPr id="10" name="Rectangle 9"/>
            <p:cNvSpPr/>
            <p:nvPr/>
          </p:nvSpPr>
          <p:spPr>
            <a:xfrm>
              <a:off x="3352800" y="2514600"/>
              <a:ext cx="932400" cy="1047600"/>
            </a:xfrm>
            <a:prstGeom prst="rect">
              <a:avLst/>
            </a:prstGeom>
            <a:blipFill dpi="0" rotWithShape="1">
              <a:blip r:embed="rId7" cstate="email">
                <a:alphaModFix amt="8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400" kern="0">
                <a:solidFill>
                  <a:srgbClr val="FFFFFF"/>
                </a:solidFill>
                <a:sym typeface="Arial"/>
              </a:endParaRPr>
            </a:p>
          </p:txBody>
        </p:sp>
        <p:pic>
          <p:nvPicPr>
            <p:cNvPr id="106498" name="Picture 2" descr="http://www.clker.com/cliparts/U/2/w/h/l/f/mouse-pointer-hi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068960"/>
              <a:ext cx="587142" cy="636071"/>
            </a:xfrm>
            <a:prstGeom prst="rect">
              <a:avLst/>
            </a:prstGeom>
            <a:noFill/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2" y="845894"/>
            <a:ext cx="8733577" cy="51714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54900" y="4683616"/>
            <a:ext cx="3457575" cy="761608"/>
            <a:chOff x="4954900" y="4683616"/>
            <a:chExt cx="3457575" cy="7616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4900" y="4683616"/>
              <a:ext cx="3457575" cy="7429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954900" y="4684146"/>
              <a:ext cx="3457575" cy="7610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he-IL" ker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12 0.45109 L 1.11111E-6 2.02312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13646 -0.05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93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799" y="533400"/>
            <a:ext cx="6046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6046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"/>
            <a:ext cx="90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4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6118448" cy="41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196752"/>
            <a:ext cx="48672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196752"/>
            <a:ext cx="48672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1196752"/>
            <a:ext cx="48672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1196752"/>
            <a:ext cx="48672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620688"/>
            <a:ext cx="3048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6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944" y="620688"/>
            <a:ext cx="3048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www.clker.com/cliparts/U/2/w/h/l/f/mouse-pointer-hi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301208"/>
            <a:ext cx="454204" cy="49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7168E-6 L -0.00122 -0.507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Motivation!</a:t>
            </a:r>
            <a:endParaRPr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564904"/>
            <a:ext cx="1152128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1443"/>
            <a:ext cx="3635896" cy="2726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618" y="600721"/>
            <a:ext cx="2946274" cy="39283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93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"/>
            <a:ext cx="90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4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6118448" cy="41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764704"/>
            <a:ext cx="3733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6120680" cy="41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6120679" cy="41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332656"/>
            <a:ext cx="6120681" cy="41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Easy solutions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Extract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Patch firmware - add monitor mode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it possible?</a:t>
            </a:r>
          </a:p>
        </p:txBody>
      </p:sp>
      <p:pic>
        <p:nvPicPr>
          <p:cNvPr id="11" name="Picture 2" descr="C:\Ruby\Google Drive\PastenSummer\monitor\recon\onlysp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80" y="4581129"/>
            <a:ext cx="2072324" cy="2160240"/>
          </a:xfrm>
          <a:prstGeom prst="rect">
            <a:avLst/>
          </a:prstGeom>
          <a:noFill/>
        </p:spPr>
      </p:pic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172284"/>
            <a:ext cx="714376" cy="3571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7" y="1209601"/>
            <a:ext cx="468015" cy="468015"/>
          </a:xfrm>
          <a:prstGeom prst="rect">
            <a:avLst/>
          </a:prstGeom>
          <a:noFill/>
        </p:spPr>
      </p:pic>
      <p:sp>
        <p:nvSpPr>
          <p:cNvPr id="17" name="Rounded Rectangular Callout 16"/>
          <p:cNvSpPr/>
          <p:nvPr/>
        </p:nvSpPr>
        <p:spPr>
          <a:xfrm>
            <a:off x="4283968" y="2297192"/>
            <a:ext cx="1512168" cy="504056"/>
          </a:xfrm>
          <a:prstGeom prst="wedgeRoundRectCallout">
            <a:avLst>
              <a:gd name="adj1" fmla="val -134468"/>
              <a:gd name="adj2" fmla="val 763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kern="0" dirty="0">
                <a:solidFill>
                  <a:srgbClr val="FFFFFF"/>
                </a:solidFill>
                <a:sym typeface="Arial"/>
              </a:rPr>
              <a:t>Determine Architecture</a:t>
            </a:r>
            <a:endParaRPr lang="he-IL" sz="1400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18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104" y="2365871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226950" y="1109575"/>
            <a:ext cx="4507799" cy="43026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lnSpc>
                <a:spcPct val="115000"/>
              </a:lnSpc>
            </a:pPr>
            <a:r>
              <a:rPr lang="en" sz="14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dmesg</a:t>
            </a:r>
          </a:p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b="1" kern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Firmware version = wl0: Dec 20 2010 19:21:39 version 4.218.248.18</a:t>
            </a:r>
          </a:p>
          <a:p>
            <a:pPr algn="l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4885745" y="327572"/>
            <a:ext cx="4080229" cy="527965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07093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241412" y="3648452"/>
            <a:ext cx="8651068" cy="10046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000284B0  00 </a:t>
            </a:r>
            <a:r>
              <a:rPr lang="en-US" sz="2400" b="1" kern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Arial"/>
              </a:rPr>
              <a:t>62 63 6D 6F 6E 00 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32</a:t>
            </a:r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  .</a:t>
            </a:r>
            <a:r>
              <a:rPr lang="en-US" sz="2400" b="1" kern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Arial"/>
              </a:rPr>
              <a:t>bcmon.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2</a:t>
            </a:r>
          </a:p>
          <a:p>
            <a:pPr algn="l" rtl="0"/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000284B8  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34 38 2E 31 38 00 </a:t>
            </a:r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77 6C   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48.18.</a:t>
            </a:r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wl</a:t>
            </a:r>
          </a:p>
          <a:p>
            <a:pPr algn="l" rtl="0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hape 241"/>
          <p:cNvSpPr txBox="1">
            <a:spLocks/>
          </p:cNvSpPr>
          <p:nvPr/>
        </p:nvSpPr>
        <p:spPr>
          <a:xfrm>
            <a:off x="452146" y="476672"/>
            <a:ext cx="8229600" cy="109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DilleniaUPC" pitchFamily="18" charset="-34"/>
                <a:ea typeface="DilleniaUPC" pitchFamily="18" charset="-34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b="1" kern="0" dirty="0">
                <a:latin typeface="Courier New"/>
                <a:ea typeface="Courier New"/>
                <a:cs typeface="Courier New"/>
                <a:sym typeface="Courier New"/>
              </a:rPr>
              <a:t>Firmware version = wl0: Dec 20 2010 19:21:39</a:t>
            </a:r>
            <a:br>
              <a:rPr lang="en" sz="2400" b="1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400" b="1" kern="0" dirty="0">
                <a:latin typeface="Courier New"/>
                <a:ea typeface="Courier New"/>
                <a:cs typeface="Courier New"/>
                <a:sym typeface="Courier New"/>
              </a:rPr>
              <a:t>version </a:t>
            </a:r>
            <a:r>
              <a:rPr lang="en" sz="2400" b="1" u="sng" kern="0" dirty="0">
                <a:latin typeface="Courier New"/>
                <a:ea typeface="Courier New"/>
                <a:cs typeface="Courier New"/>
                <a:sym typeface="Courier New"/>
              </a:rPr>
              <a:t>4.218.248.18</a:t>
            </a:r>
          </a:p>
        </p:txBody>
      </p:sp>
      <p:sp>
        <p:nvSpPr>
          <p:cNvPr id="8" name="Shape 240"/>
          <p:cNvSpPr txBox="1"/>
          <p:nvPr/>
        </p:nvSpPr>
        <p:spPr>
          <a:xfrm>
            <a:off x="241412" y="1632228"/>
            <a:ext cx="8651068" cy="10046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000284B0  00 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34 2E 32 31 38 2E 32</a:t>
            </a:r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  .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4.218.2</a:t>
            </a:r>
          </a:p>
          <a:p>
            <a:pPr algn="l" rtl="0"/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000284B8  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34 38 2E 31 38 00 </a:t>
            </a:r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77 6C   </a:t>
            </a:r>
            <a:r>
              <a:rPr lang="en-US" sz="2400" b="1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48.18.</a:t>
            </a:r>
            <a:r>
              <a:rPr lang="en-US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wl</a:t>
            </a:r>
          </a:p>
          <a:p>
            <a:pPr algn="l" rtl="0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66946" y="2780928"/>
            <a:ext cx="0" cy="72008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41"/>
          <p:cNvSpPr txBox="1">
            <a:spLocks/>
          </p:cNvSpPr>
          <p:nvPr/>
        </p:nvSpPr>
        <p:spPr>
          <a:xfrm>
            <a:off x="452146" y="5085184"/>
            <a:ext cx="8229600" cy="109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DilleniaUPC" pitchFamily="18" charset="-34"/>
                <a:ea typeface="DilleniaUPC" pitchFamily="18" charset="-34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b="1" kern="0" dirty="0">
                <a:latin typeface="Courier New"/>
                <a:ea typeface="Courier New"/>
                <a:cs typeface="Courier New"/>
                <a:sym typeface="Courier New"/>
              </a:rPr>
              <a:t>Firmware version = wl0: Dec 20 2010 19:21:39</a:t>
            </a:r>
            <a:br>
              <a:rPr lang="en" sz="2400" b="1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400" b="1" kern="0" dirty="0">
                <a:latin typeface="Courier New"/>
                <a:ea typeface="Courier New"/>
                <a:cs typeface="Courier New"/>
                <a:sym typeface="Courier New"/>
              </a:rPr>
              <a:t>version </a:t>
            </a:r>
            <a:r>
              <a:rPr lang="en" sz="2400" b="1" u="sng" kern="0" dirty="0" smtClean="0">
                <a:latin typeface="Courier New"/>
                <a:ea typeface="Courier New"/>
                <a:cs typeface="Courier New"/>
                <a:sym typeface="Courier New"/>
              </a:rPr>
              <a:t>bcmon</a:t>
            </a:r>
            <a:endParaRPr lang="en" sz="2400" b="1" u="sng" kern="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772794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2123728" y="1052736"/>
            <a:ext cx="5166337" cy="3513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827584" y="5157192"/>
            <a:ext cx="78488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b="1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~67% of the functions are missing</a:t>
            </a:r>
            <a:endParaRPr lang="he-IL" sz="6000" b="1" dirty="0">
              <a:solidFill>
                <a:srgbClr val="000000"/>
              </a:solidFill>
              <a:latin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71089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 descr="C:\Users\Ildis\Pictures\Picasa\Exports\presentation\20130610_172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372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8743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870204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52736"/>
            <a:ext cx="83210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en-US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dmesg</a:t>
            </a:r>
            <a:endParaRPr lang="en-US" sz="14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>
              <a:lnSpc>
                <a:spcPct val="115000"/>
              </a:lnSpc>
            </a:pPr>
            <a:r>
              <a:rPr lang="en-US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</a:pPr>
            <a:r>
              <a:rPr lang="en-US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>
              <a:lnSpc>
                <a:spcPct val="115000"/>
              </a:lnSpc>
            </a:pPr>
            <a:r>
              <a:rPr lang="en-US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r>
              <a:rPr lang="en-US" b="1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dhdsdio_download_code_file</a:t>
            </a:r>
            <a:r>
              <a:rPr lang="en-US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download firmware /system/vendor/firmware/fw_bcm4329.bin</a:t>
            </a: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0x00000000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0x00000800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0x00001000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0x00001800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0x00002000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0x00002800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dhdsdio_membytes</a:t>
            </a:r>
            <a:r>
              <a:rPr lang="en-US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write 2048 bytes at offset 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0x00003000</a:t>
            </a:r>
            <a:endParaRPr lang="en-US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algn="l" rtl="0"/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83568" y="1124744"/>
            <a:ext cx="7704856" cy="2160240"/>
          </a:xfrm>
          <a:prstGeom prst="wedgeRoundRectCallout">
            <a:avLst>
              <a:gd name="adj1" fmla="val -30995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endParaRPr lang="en" b="1" kern="0" dirty="0">
              <a:solidFill>
                <a:srgbClr val="51535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" sz="2400" b="1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   dhdsdio_membytes</a:t>
            </a:r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(dhd_bus_t *bus,</a:t>
            </a:r>
          </a:p>
          <a:p>
            <a:pPr algn="l" rtl="0"/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lang="en" sz="2400" kern="0" dirty="0" smtClean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bool </a:t>
            </a:r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write,</a:t>
            </a:r>
          </a:p>
          <a:p>
            <a:pPr algn="l" rtl="0"/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	              </a:t>
            </a:r>
            <a:r>
              <a:rPr lang="en" sz="2400" kern="0" dirty="0" smtClean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 u32 </a:t>
            </a:r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address,</a:t>
            </a:r>
          </a:p>
          <a:p>
            <a:pPr algn="l" rtl="0"/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	              </a:t>
            </a:r>
            <a:r>
              <a:rPr lang="en" sz="2400" kern="0" dirty="0" smtClean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 u8 </a:t>
            </a:r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*data,</a:t>
            </a:r>
          </a:p>
          <a:p>
            <a:pPr algn="l" rtl="0"/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	              </a:t>
            </a:r>
            <a:r>
              <a:rPr lang="en" sz="2400" kern="0" dirty="0" smtClean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 uint </a:t>
            </a:r>
            <a:r>
              <a:rPr lang="en" sz="2400" kern="0" dirty="0">
                <a:solidFill>
                  <a:srgbClr val="51535D"/>
                </a:solidFill>
                <a:latin typeface="Courier New"/>
                <a:ea typeface="Courier New"/>
                <a:cs typeface="Courier New"/>
                <a:sym typeface="Courier New"/>
              </a:rPr>
              <a:t>size)</a:t>
            </a:r>
          </a:p>
          <a:p>
            <a:pPr algn="ctr" rtl="0"/>
            <a:endParaRPr lang="he-IL" kern="0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5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3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870204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static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BB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int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err="1">
                <a:solidFill>
                  <a:srgbClr val="00A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dhdsdio_download_code_file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struct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dhd_bus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*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bus, </a:t>
            </a:r>
            <a:r>
              <a:rPr lang="en-US" sz="1400" b="1" kern="0" dirty="0">
                <a:solidFill>
                  <a:srgbClr val="00BB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char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*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fw_path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){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i="1" kern="0" dirty="0">
                <a:solidFill>
                  <a:srgbClr val="0088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/* Download image */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</a:t>
            </a: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while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((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len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dhd_os_get_image_block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((</a:t>
            </a:r>
            <a:r>
              <a:rPr lang="en-US" sz="1400" b="1" kern="0" dirty="0">
                <a:solidFill>
                  <a:srgbClr val="00BB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char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*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)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memptr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, MEMBLOCK, image))) {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	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bcmerror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dhdsdio_membytes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(bus, TRUE, offset,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memptr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len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);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	</a:t>
            </a: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if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bcmerror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) {...}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	offset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+=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MEMBLOCK;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}</a:t>
            </a:r>
          </a:p>
          <a:p>
            <a:pPr algn="l" rtl="0"/>
            <a:r>
              <a:rPr lang="en-US" sz="14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}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58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870204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8458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static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BB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int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err="1">
                <a:solidFill>
                  <a:srgbClr val="00A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dhdsdio_download_code_file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struct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dhd_bus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*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bus, </a:t>
            </a:r>
            <a:r>
              <a:rPr lang="en-US" sz="1400" b="1" kern="0" dirty="0">
                <a:solidFill>
                  <a:srgbClr val="00BB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char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*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fw_path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){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i="1" kern="0" dirty="0">
                <a:solidFill>
                  <a:srgbClr val="0088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/* Download image */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</a:t>
            </a: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while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((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len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dhd_os_get_image_block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((</a:t>
            </a:r>
            <a:r>
              <a:rPr lang="en-US" sz="1400" b="1" kern="0" dirty="0">
                <a:solidFill>
                  <a:srgbClr val="00BB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char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*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)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memptr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, MEMBLOCK, image))) {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	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bcmerror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dhdsdio_membytes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(bus, TRUE, offset,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memptr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len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);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	</a:t>
            </a: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if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bcmerror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) {...}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	offset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+=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 MEMBLOCK;</a:t>
            </a:r>
            <a:endParaRPr lang="en-US" sz="8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}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	</a:t>
            </a:r>
            <a:r>
              <a:rPr lang="en-US" sz="1600" b="1" kern="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pasten_func</a:t>
            </a:r>
            <a:r>
              <a:rPr lang="en-US" sz="1600" b="1" kern="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Arial"/>
              </a:rPr>
              <a:t>(bus);</a:t>
            </a:r>
            <a:endParaRPr lang="en-US" sz="1400" b="1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}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88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870204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845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 err="1">
                <a:solidFill>
                  <a:srgbClr val="00BB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int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A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pasten_func</a:t>
            </a:r>
            <a:r>
              <a:rPr lang="en-US" sz="1400" kern="0" dirty="0">
                <a:solidFill>
                  <a:srgbClr val="00A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struct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dhd_bus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*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bus)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{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</a:t>
            </a:r>
            <a:r>
              <a:rPr lang="en-US" sz="1400" b="1" kern="0" dirty="0" err="1">
                <a:solidFill>
                  <a:srgbClr val="00BB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bool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write;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uint32 address;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uint8 data[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0x100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];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uint32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chunk_sz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0x100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printf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"</a:t>
            </a:r>
            <a:r>
              <a:rPr lang="en-US" sz="1400" kern="0" dirty="0" err="1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pasten_func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: enter!!!</a:t>
            </a:r>
            <a:r>
              <a:rPr lang="en-US" sz="1400" b="1" kern="0" dirty="0">
                <a:solidFill>
                  <a:srgbClr val="BB6622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\n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"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);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write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false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address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0x1E000000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</a:t>
            </a: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while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true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{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dhdsdio_membytes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(bus, write, address, data,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chunk_sz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);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printf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"address = 0x%X</a:t>
            </a:r>
            <a:r>
              <a:rPr lang="en-US" sz="1400" b="1" kern="0" dirty="0">
                <a:solidFill>
                  <a:srgbClr val="BB6622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\n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"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, address);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hexdump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"</a:t>
            </a:r>
            <a:r>
              <a:rPr lang="en-US" sz="1400" kern="0" dirty="0" err="1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pasten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OUT: "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, data,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chunk_sz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);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  address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+=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chunk_sz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}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printf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"</a:t>
            </a:r>
            <a:r>
              <a:rPr lang="en-US" sz="1400" kern="0" dirty="0" err="1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pasten_func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: return!!!</a:t>
            </a:r>
            <a:r>
              <a:rPr lang="en-US" sz="1400" b="1" kern="0" dirty="0">
                <a:solidFill>
                  <a:srgbClr val="BB6622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\n</a:t>
            </a:r>
            <a:r>
              <a:rPr lang="en-US" sz="1400" kern="0" dirty="0">
                <a:solidFill>
                  <a:srgbClr val="BB4444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"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);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</a:t>
            </a:r>
            <a:r>
              <a:rPr lang="en-US" sz="1400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return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0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600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40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870204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3210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d:\&gt;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adb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shell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68257"/>
            <a:ext cx="8321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iwconfig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/>
            </a:r>
            <a:b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</a:b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eth0     IEEE 802.11-DS  ESSID:"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GeverNet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"  Nickname:""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Mode:Managed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 Frequency:2.437 GHz  Access Point: 00:25:9C:34:D4:F6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Bit Rate=11 Mb/s   Tx-Power:32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dBm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Retry min limit:7   RTS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thr:off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  Fragment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thr:off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Encryption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key:off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Power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Managementmode:All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packets received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Link Quality=3/5  Signal level=-68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dBm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 Noise level=-84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dBm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Rx invalid nwid:0  Rx invalid crypt:0  Rx invalid frag:0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        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Tx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excessive retries:4  Invalid misc:0   Missed beacon:0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/>
            </a:r>
            <a:b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</a:b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</a:p>
          <a:p>
            <a:pPr algn="l" rtl="0"/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4577"/>
            <a:ext cx="832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832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iwconfig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048" y="4706560"/>
            <a:ext cx="8321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tcpdump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-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i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eth0 -w /data/data/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bcmon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/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test.cap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tcpdump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: listening on eth0, link-type EN10MB (Ethernet), capture size 96 bytes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448" y="4309903"/>
            <a:ext cx="832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tcpdump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-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i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eth0 -w /data/data/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bcmon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/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test.cap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048" y="2204864"/>
            <a:ext cx="552560" cy="288032"/>
          </a:xfrm>
          <a:prstGeom prst="rect">
            <a:avLst/>
          </a:prstGeom>
          <a:noFill/>
          <a:ln cap="flat">
            <a:solidFill>
              <a:srgbClr val="FF0000"/>
            </a:solidFill>
            <a:round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387592" y="4962703"/>
            <a:ext cx="1056616" cy="238850"/>
          </a:xfrm>
          <a:prstGeom prst="rect">
            <a:avLst/>
          </a:prstGeom>
          <a:noFill/>
          <a:ln cap="flat">
            <a:solidFill>
              <a:srgbClr val="FF0000"/>
            </a:solidFill>
            <a:round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5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allAtOnce"/>
      <p:bldP spid="7" grpId="0"/>
      <p:bldP spid="8" grpId="0"/>
      <p:bldP spid="10" grpId="0"/>
      <p:bldP spid="11" grpId="0"/>
      <p:bldP spid="2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0688"/>
            <a:ext cx="8702040" cy="5334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61361"/>
            <a:ext cx="8321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  <a:endParaRPr lang="pt-BR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address = 0x1E000000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13 b5 01 90 00 91 05 e0 07 4b 01 a9 1b 68 6a 46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98 47 38 b9 01 98 00 99 dd 22 0f f0 b1 fc 04 46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00 28 f1 d1 20 46 1c bd 5c 03 00 00 2d e9 f0 41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43 78 45 1c 04 2b 04 46 0f 46 16 46 07 d9 02 30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09 49 04 22 0f f0 a4 fc 08 b9 01 30 0a e0 2b 78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3a 68 a1 1c c9 18 33 68 c2 eb 01 02 9b 1a 33 60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39 60 00 20 bd e8 f0 81 08 fe 00 1e 10 b5 04 46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4f f0 00 0e 10 46 09 e0 1e f8 01 c0 1e f8 00 20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94 45 01 d0 34 b9 08 e0 0e f1 01 0e 9e 45 f3 d1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00 20 0b e0 62 45 08 d9 08 e0 10 f8 0e 20 11 f8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pasten OUT: 0e 30 9a 42 28 bf 08 46 00 e0 08 46 10 bd c0 46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767681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448" y="764704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dmesg</a:t>
            </a:r>
            <a:endParaRPr lang="en-US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6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1376550" y="1746427"/>
            <a:ext cx="5166337" cy="3513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270" name="Shape 270"/>
          <p:cNvSpPr/>
          <p:nvPr/>
        </p:nvSpPr>
        <p:spPr>
          <a:xfrm>
            <a:off x="1376550" y="1746427"/>
            <a:ext cx="5594512" cy="3513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28478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Easy solutions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Extract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Patch firmware - add monitor mode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it possible?</a:t>
            </a:r>
          </a:p>
        </p:txBody>
      </p:sp>
      <p:pic>
        <p:nvPicPr>
          <p:cNvPr id="11" name="Picture 2" descr="C:\Ruby\Google Drive\PastenSummer\monitor\recon\onlysp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80" y="4581129"/>
            <a:ext cx="2072324" cy="2160240"/>
          </a:xfrm>
          <a:prstGeom prst="rect">
            <a:avLst/>
          </a:prstGeom>
          <a:noFill/>
        </p:spPr>
      </p:pic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494" y="2308188"/>
            <a:ext cx="714376" cy="3571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7" y="1209601"/>
            <a:ext cx="468015" cy="46801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121" y="2274719"/>
            <a:ext cx="352537" cy="352537"/>
          </a:xfrm>
          <a:prstGeom prst="rect">
            <a:avLst/>
          </a:prstGeom>
          <a:noFill/>
        </p:spPr>
      </p:pic>
      <p:pic>
        <p:nvPicPr>
          <p:cNvPr id="18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06" y="3487166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588" y="2740236"/>
            <a:ext cx="714376" cy="3571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00" y="5013176"/>
            <a:ext cx="1907704" cy="16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6408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04664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ROM</a:t>
            </a:r>
            <a:endParaRPr lang="he-IL" sz="54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04664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RAM</a:t>
            </a:r>
            <a:endParaRPr lang="he-IL" sz="4400" b="1" dirty="0">
              <a:solidFill>
                <a:srgbClr val="000000"/>
              </a:solidFill>
              <a:latin typeface="DilleniaUPC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132856"/>
            <a:ext cx="2664296" cy="2088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 Pointers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4088" y="3356992"/>
            <a:ext cx="2664296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memset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751355">
            <a:off x="2101066" y="4916987"/>
            <a:ext cx="1296144" cy="83099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RW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751355">
            <a:off x="6421547" y="4998448"/>
            <a:ext cx="1296144" cy="83099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RO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79912" y="2762250"/>
            <a:ext cx="1485900" cy="920750"/>
          </a:xfrm>
          <a:custGeom>
            <a:avLst/>
            <a:gdLst>
              <a:gd name="connsiteX0" fmla="*/ 0 w 1485900"/>
              <a:gd name="connsiteY0" fmla="*/ 0 h 920750"/>
              <a:gd name="connsiteX1" fmla="*/ 666750 w 1485900"/>
              <a:gd name="connsiteY1" fmla="*/ 781050 h 920750"/>
              <a:gd name="connsiteX2" fmla="*/ 1485900 w 1485900"/>
              <a:gd name="connsiteY2" fmla="*/ 83820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920750">
                <a:moveTo>
                  <a:pt x="0" y="0"/>
                </a:moveTo>
                <a:cubicBezTo>
                  <a:pt x="209550" y="320675"/>
                  <a:pt x="419100" y="641350"/>
                  <a:pt x="666750" y="781050"/>
                </a:cubicBezTo>
                <a:cubicBezTo>
                  <a:pt x="914400" y="920750"/>
                  <a:pt x="1200150" y="879475"/>
                  <a:pt x="1485900" y="83820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6408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132856"/>
            <a:ext cx="2664296" cy="2088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 Pointers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4088" y="3356992"/>
            <a:ext cx="2664296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memset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751355">
            <a:off x="2101066" y="4916987"/>
            <a:ext cx="1296144" cy="83099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RW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751355">
            <a:off x="6421547" y="4998448"/>
            <a:ext cx="1296144" cy="83099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RO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1916832"/>
            <a:ext cx="2664296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memset_wrapper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9937016" flipV="1">
            <a:off x="3791803" y="2308126"/>
            <a:ext cx="1524000" cy="288032"/>
          </a:xfrm>
          <a:custGeom>
            <a:avLst/>
            <a:gdLst>
              <a:gd name="connsiteX0" fmla="*/ 0 w 1524000"/>
              <a:gd name="connsiteY0" fmla="*/ 361950 h 361950"/>
              <a:gd name="connsiteX1" fmla="*/ 704850 w 1524000"/>
              <a:gd name="connsiteY1" fmla="*/ 38100 h 361950"/>
              <a:gd name="connsiteX2" fmla="*/ 1524000 w 1524000"/>
              <a:gd name="connsiteY2" fmla="*/ 1333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361950">
                <a:moveTo>
                  <a:pt x="0" y="361950"/>
                </a:moveTo>
                <a:cubicBezTo>
                  <a:pt x="225425" y="219075"/>
                  <a:pt x="450850" y="76200"/>
                  <a:pt x="704850" y="38100"/>
                </a:cubicBezTo>
                <a:cubicBezTo>
                  <a:pt x="958850" y="0"/>
                  <a:pt x="1241425" y="66675"/>
                  <a:pt x="1524000" y="13335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79912" y="2762250"/>
            <a:ext cx="1485900" cy="920750"/>
          </a:xfrm>
          <a:custGeom>
            <a:avLst/>
            <a:gdLst>
              <a:gd name="connsiteX0" fmla="*/ 0 w 1485900"/>
              <a:gd name="connsiteY0" fmla="*/ 0 h 920750"/>
              <a:gd name="connsiteX1" fmla="*/ 666750 w 1485900"/>
              <a:gd name="connsiteY1" fmla="*/ 781050 h 920750"/>
              <a:gd name="connsiteX2" fmla="*/ 1485900 w 1485900"/>
              <a:gd name="connsiteY2" fmla="*/ 83820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920750">
                <a:moveTo>
                  <a:pt x="0" y="0"/>
                </a:moveTo>
                <a:cubicBezTo>
                  <a:pt x="209550" y="320675"/>
                  <a:pt x="419100" y="641350"/>
                  <a:pt x="666750" y="781050"/>
                </a:cubicBezTo>
                <a:cubicBezTo>
                  <a:pt x="914400" y="920750"/>
                  <a:pt x="1200150" y="879475"/>
                  <a:pt x="1485900" y="83820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404664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ROM</a:t>
            </a:r>
            <a:endParaRPr lang="he-IL" sz="54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404664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RAM</a:t>
            </a:r>
            <a:endParaRPr lang="he-IL" sz="4400" b="1" dirty="0">
              <a:solidFill>
                <a:srgbClr val="000000"/>
              </a:solidFill>
              <a:latin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76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0899" y="447400"/>
            <a:ext cx="8487795" cy="7602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22300">
            <a:off x="3293915" y="4847027"/>
            <a:ext cx="3600400" cy="792088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</a:p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PRINTS</a:t>
            </a:r>
            <a:endParaRPr lang="he-IL" sz="36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56863"/>
            <a:ext cx="8856984" cy="50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61380"/>
            <a:ext cx="8856984" cy="503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484915"/>
            <a:ext cx="7344816" cy="599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44816" cy="60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34" y="476672"/>
            <a:ext cx="7382966" cy="603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16824" cy="6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6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Why Ethernet?? WHY???</a:t>
            </a:r>
          </a:p>
        </p:txBody>
      </p:sp>
      <p:sp>
        <p:nvSpPr>
          <p:cNvPr id="297" name="Shape 297"/>
          <p:cNvSpPr/>
          <p:nvPr/>
        </p:nvSpPr>
        <p:spPr>
          <a:xfrm>
            <a:off x="583054" y="1600104"/>
            <a:ext cx="6192445" cy="3379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298" name="Shape 298"/>
          <p:cNvSpPr/>
          <p:nvPr/>
        </p:nvSpPr>
        <p:spPr>
          <a:xfrm>
            <a:off x="6442000" y="4140725"/>
            <a:ext cx="2743199" cy="27177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129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664425" y="1083325"/>
            <a:ext cx="508635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304" name="Shape 304"/>
          <p:cNvSpPr/>
          <p:nvPr/>
        </p:nvSpPr>
        <p:spPr>
          <a:xfrm>
            <a:off x="3105400" y="3668975"/>
            <a:ext cx="5105400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968324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4199384" cy="2158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3826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push    {r0-r11,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lr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}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pre logic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bl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original_function</a:t>
            </a:r>
            <a:endParaRPr lang="en-US" b="1" kern="0" dirty="0">
              <a:solidFill>
                <a:srgbClr val="AA22FF"/>
              </a:solidFill>
              <a:latin typeface="Courier New" pitchFamily="49" charset="0"/>
              <a:ea typeface="Arial" pitchFamily="34" charset="0"/>
              <a:cs typeface="Arial" pitchFamily="34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post logic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pop     {r0-r11, pc}</a:t>
            </a:r>
            <a:endParaRPr lang="en-US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  <p:sp>
        <p:nvSpPr>
          <p:cNvPr id="8" name="Freeform 7"/>
          <p:cNvSpPr/>
          <p:nvPr/>
        </p:nvSpPr>
        <p:spPr>
          <a:xfrm>
            <a:off x="4427984" y="1377244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13372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348880"/>
            <a:ext cx="93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 rot="7692809">
            <a:off x="7873698" y="2152287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:\Ruby\Documents\Dropbox\tali\temp_recon\hq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319963" y="-1005840"/>
            <a:ext cx="6467560" cy="90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uby\Documents\Google Drive\PastenSummer\monitor\recon\wifi\802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75" y="576890"/>
            <a:ext cx="1478192" cy="6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Ruby\Documents\Google Drive\PastenSummer\monitor\recon\wifi\assreq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968" y="3010594"/>
            <a:ext cx="1499800" cy="5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Ruby\Documents\Google Drive\PastenSummer\monitor\recon\wifi\beac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341" y="2196723"/>
            <a:ext cx="1379054" cy="6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Ruby\Documents\Google Drive\PastenSummer\monitor\recon\wifi\ctr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75" y="1454644"/>
            <a:ext cx="1479463" cy="5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Ruby\Documents\Google Drive\PastenSummer\monitor\recon\wifi\ct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243" y="2196723"/>
            <a:ext cx="1068925" cy="5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Ruby\Documents\Google Drive\PastenSummer\monitor\recon\wifi\data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122" y="1449204"/>
            <a:ext cx="1074010" cy="5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Ruby\Documents\Google Drive\PastenSummer\monitor\recon\wifi\data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66166"/>
            <a:ext cx="1131205" cy="5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Ruby\Documents\Google Drive\PastenSummer\monitor\recon\wifi\mgmt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24" y="1454643"/>
            <a:ext cx="115027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4199384" cy="2446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4258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push    {r0-r11,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lr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}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pre logic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bl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original_function</a:t>
            </a:r>
            <a:endParaRPr lang="en-US" b="1" kern="0" dirty="0">
              <a:solidFill>
                <a:srgbClr val="AA22FF"/>
              </a:solidFill>
              <a:latin typeface="Courier New" pitchFamily="49" charset="0"/>
              <a:ea typeface="Arial" pitchFamily="34" charset="0"/>
              <a:cs typeface="Arial" pitchFamily="34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</a:t>
            </a:r>
            <a:r>
              <a:rPr lang="en-US" b="1" u="sng" kern="0" dirty="0" err="1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memcpy</a:t>
            </a:r>
            <a:r>
              <a:rPr lang="en-US" b="1" u="sng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(0x46300, sp, 0x100)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pop     {r0-r11, pc}</a:t>
            </a:r>
            <a:endParaRPr lang="en-US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  <p:sp>
        <p:nvSpPr>
          <p:cNvPr id="8" name="Freeform 7"/>
          <p:cNvSpPr/>
          <p:nvPr/>
        </p:nvSpPr>
        <p:spPr>
          <a:xfrm>
            <a:off x="4427984" y="1377244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13372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636912"/>
            <a:ext cx="93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 rot="5945787">
            <a:off x="8132831" y="2037308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771800" y="3934544"/>
            <a:ext cx="6912768" cy="2446784"/>
            <a:chOff x="323528" y="3645024"/>
            <a:chExt cx="6912768" cy="2446784"/>
          </a:xfrm>
        </p:grpSpPr>
        <p:sp>
          <p:nvSpPr>
            <p:cNvPr id="13" name="Rectangle 12"/>
            <p:cNvSpPr/>
            <p:nvPr/>
          </p:nvSpPr>
          <p:spPr>
            <a:xfrm>
              <a:off x="323528" y="3645024"/>
              <a:ext cx="6264696" cy="2446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528" y="3717032"/>
              <a:ext cx="691276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 err="1">
                  <a:solidFill>
                    <a:srgbClr val="00BB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int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 err="1">
                  <a:solidFill>
                    <a:srgbClr val="AA22FF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struct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dhd_bus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666666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*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bus)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{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	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printf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 err="1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: enter!!!</a:t>
              </a:r>
              <a:r>
                <a:rPr lang="en-US" b="1" kern="0" dirty="0">
                  <a:solidFill>
                    <a:srgbClr val="BB6622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\n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dhdsdio_membytes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(...);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}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b="1" kern="0" dirty="0">
                <a:solidFill>
                  <a:srgbClr val="000000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935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4199384" cy="2446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4258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push    {r0-r11,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lr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}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FF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</a:t>
            </a:r>
            <a:r>
              <a:rPr lang="en-US" b="1" kern="0" dirty="0" smtClean="0">
                <a:solidFill>
                  <a:srgbClr val="FF000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bug &lt;----------------</a:t>
            </a:r>
            <a:endParaRPr lang="en-US" b="1" kern="0" dirty="0">
              <a:solidFill>
                <a:srgbClr val="FF0000"/>
              </a:solidFill>
              <a:latin typeface="Courier New" pitchFamily="49" charset="0"/>
              <a:ea typeface="Arial" pitchFamily="34" charset="0"/>
              <a:cs typeface="Arial" pitchFamily="34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bl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original_function</a:t>
            </a:r>
            <a:endParaRPr lang="en-US" b="1" kern="0" dirty="0">
              <a:solidFill>
                <a:srgbClr val="AA22FF"/>
              </a:solidFill>
              <a:latin typeface="Courier New" pitchFamily="49" charset="0"/>
              <a:ea typeface="Arial" pitchFamily="34" charset="0"/>
              <a:cs typeface="Arial" pitchFamily="34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</a:t>
            </a:r>
            <a:r>
              <a:rPr lang="en-US" b="1" u="sng" kern="0" dirty="0" err="1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memcpy</a:t>
            </a:r>
            <a:r>
              <a:rPr lang="en-US" b="1" u="sng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(0x46300, sp, 0x100)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pop     {r0-r11, pc}</a:t>
            </a:r>
            <a:endParaRPr lang="en-US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  <p:sp>
        <p:nvSpPr>
          <p:cNvPr id="8" name="Freeform 7"/>
          <p:cNvSpPr/>
          <p:nvPr/>
        </p:nvSpPr>
        <p:spPr>
          <a:xfrm>
            <a:off x="4427984" y="1377244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13372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636912"/>
            <a:ext cx="9334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 rot="5945787">
            <a:off x="8132831" y="2037308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771800" y="3934544"/>
            <a:ext cx="6912768" cy="2446784"/>
            <a:chOff x="323528" y="3645024"/>
            <a:chExt cx="6912768" cy="2446784"/>
          </a:xfrm>
        </p:grpSpPr>
        <p:sp>
          <p:nvSpPr>
            <p:cNvPr id="13" name="Rectangle 12"/>
            <p:cNvSpPr/>
            <p:nvPr/>
          </p:nvSpPr>
          <p:spPr>
            <a:xfrm>
              <a:off x="323528" y="3645024"/>
              <a:ext cx="6264696" cy="2446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528" y="3717032"/>
              <a:ext cx="691276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 err="1">
                  <a:solidFill>
                    <a:srgbClr val="00BB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int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 err="1">
                  <a:solidFill>
                    <a:srgbClr val="AA22FF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struct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dhd_bus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666666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*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bus)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{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	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printf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 err="1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: enter!!!</a:t>
              </a:r>
              <a:r>
                <a:rPr lang="en-US" b="1" kern="0" dirty="0">
                  <a:solidFill>
                    <a:srgbClr val="BB6622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\n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dhdsdio_membytes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(...);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}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b="1" kern="0" dirty="0">
                <a:solidFill>
                  <a:srgbClr val="000000"/>
                </a:solidFill>
                <a:sym typeface="Arial"/>
              </a:endParaRPr>
            </a:p>
          </p:txBody>
        </p:sp>
      </p:grpSp>
      <p:pic>
        <p:nvPicPr>
          <p:cNvPr id="162818" name="Picture 2" descr="http://upload.wikimedia.org/wikipedia/commons/2/22/Nexus_On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228756" cy="2406180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 rot="12515151">
            <a:off x="2055471" y="4846829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0019" y="980728"/>
            <a:ext cx="3843949" cy="11795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pic>
        <p:nvPicPr>
          <p:cNvPr id="1026" name="Picture 2" descr="http://stressfreeseminar.com/wp-content/uploads/2011/07/stres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640" y="736523"/>
            <a:ext cx="4591050" cy="5562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850" y="4619408"/>
            <a:ext cx="1296144" cy="461665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  <a:prstDash val="solid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PANIC</a:t>
            </a:r>
            <a:endParaRPr lang="he-IL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Easy solutions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Extract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Patch firmware - add monitor mode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it possible?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C:\Ruby\Google Drive\PastenSummer\monitor\recon\onlysp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80" y="4581129"/>
            <a:ext cx="2072324" cy="2160240"/>
          </a:xfrm>
          <a:prstGeom prst="rect">
            <a:avLst/>
          </a:prstGeom>
          <a:noFill/>
        </p:spPr>
      </p:pic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524672"/>
            <a:ext cx="714376" cy="3571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7" y="1209601"/>
            <a:ext cx="468015" cy="468015"/>
          </a:xfrm>
          <a:prstGeom prst="rect">
            <a:avLst/>
          </a:prstGeom>
          <a:noFill/>
        </p:spPr>
      </p:pic>
      <p:pic>
        <p:nvPicPr>
          <p:cNvPr id="18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06" y="3487166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588" y="2740236"/>
            <a:ext cx="714376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lvl="0" indent="-571500" rtl="0">
              <a:buClr>
                <a:schemeClr val="dk2"/>
              </a:buClr>
            </a:pPr>
            <a:r>
              <a:rPr lang="en" dirty="0"/>
              <a:t>Develop in C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Easily add illegal opcodes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Detours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Assembly patches</a:t>
            </a:r>
          </a:p>
          <a:p>
            <a:endParaRPr dirty="0"/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810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Developing a patch</a:t>
            </a:r>
          </a:p>
        </p:txBody>
      </p:sp>
      <p:sp>
        <p:nvSpPr>
          <p:cNvPr id="324" name="Shape 324"/>
          <p:cNvSpPr/>
          <p:nvPr/>
        </p:nvSpPr>
        <p:spPr>
          <a:xfrm>
            <a:off x="2172349" y="4499894"/>
            <a:ext cx="1288287" cy="1284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25" name="Shape 325"/>
          <p:cNvSpPr/>
          <p:nvPr/>
        </p:nvSpPr>
        <p:spPr>
          <a:xfrm>
            <a:off x="4702654" y="4207102"/>
            <a:ext cx="1573134" cy="186969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26" name="Shape 326"/>
          <p:cNvSpPr/>
          <p:nvPr/>
        </p:nvSpPr>
        <p:spPr>
          <a:xfrm>
            <a:off x="4994405" y="4574383"/>
            <a:ext cx="658121" cy="603481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27" name="Shape 327"/>
          <p:cNvSpPr/>
          <p:nvPr/>
        </p:nvSpPr>
        <p:spPr>
          <a:xfrm>
            <a:off x="3674255" y="4636917"/>
            <a:ext cx="1010099" cy="1010099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9586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generic_patcher.py</a:t>
            </a:r>
          </a:p>
        </p:txBody>
      </p:sp>
      <p:sp>
        <p:nvSpPr>
          <p:cNvPr id="334" name="Shape 334"/>
          <p:cNvSpPr/>
          <p:nvPr/>
        </p:nvSpPr>
        <p:spPr>
          <a:xfrm>
            <a:off x="6372200" y="276585"/>
            <a:ext cx="919088" cy="91611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35" name="Shape 335"/>
          <p:cNvSpPr/>
          <p:nvPr/>
        </p:nvSpPr>
        <p:spPr>
          <a:xfrm>
            <a:off x="7986201" y="236913"/>
            <a:ext cx="1122303" cy="133387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36" name="Shape 336"/>
          <p:cNvSpPr/>
          <p:nvPr/>
        </p:nvSpPr>
        <p:spPr>
          <a:xfrm>
            <a:off x="8194341" y="498939"/>
            <a:ext cx="469516" cy="43053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37" name="Shape 337"/>
          <p:cNvSpPr/>
          <p:nvPr/>
        </p:nvSpPr>
        <p:spPr>
          <a:xfrm>
            <a:off x="7298282" y="472096"/>
            <a:ext cx="720599" cy="720599"/>
          </a:xfrm>
          <a:prstGeom prst="mathPlus">
            <a:avLst>
              <a:gd name="adj1" fmla="val 2352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l" rtl="0"/>
            <a:endParaRPr sz="1400" kern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85514" y="1844824"/>
            <a:ext cx="8278343" cy="4680520"/>
            <a:chOff x="323528" y="3645024"/>
            <a:chExt cx="6264696" cy="2446784"/>
          </a:xfrm>
        </p:grpSpPr>
        <p:sp>
          <p:nvSpPr>
            <p:cNvPr id="9" name="Rectangle 8"/>
            <p:cNvSpPr/>
            <p:nvPr/>
          </p:nvSpPr>
          <p:spPr>
            <a:xfrm>
              <a:off x="323528" y="3645024"/>
              <a:ext cx="6264696" cy="2446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082" y="3717032"/>
              <a:ext cx="5977326" cy="162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detour1 = </a:t>
              </a:r>
              <a:r>
                <a:rPr lang="en-US" sz="2800" b="1" kern="0" dirty="0" err="1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CPatch</a:t>
              </a: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(</a:t>
              </a:r>
              <a:r>
                <a:rPr lang="en-US" sz="2800" b="1" kern="0" dirty="0" err="1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code_address</a:t>
              </a: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,</a:t>
              </a:r>
              <a:b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</a:b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                “</a:t>
              </a:r>
              <a:r>
                <a:rPr lang="en-US" sz="2800" b="1" kern="0" dirty="0" err="1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detour.c</a:t>
              </a: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”,</a:t>
              </a:r>
              <a:b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</a:b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                </a:t>
              </a:r>
              <a:r>
                <a:rPr lang="en-US" sz="2800" b="1" kern="0" dirty="0" err="1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max_size</a:t>
              </a: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=0x100)</a:t>
              </a:r>
            </a:p>
            <a:p>
              <a:pPr algn="l" rtl="0"/>
              <a:endParaRPr lang="en-US" sz="28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endParaRPr>
            </a:p>
            <a:p>
              <a:pPr algn="l" rtl="0"/>
              <a:r>
                <a:rPr lang="en-US" sz="2800" b="1" kern="0" dirty="0" err="1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patch_firmware</a:t>
              </a: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("fw_bcm4329.bin",</a:t>
              </a:r>
              <a:b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</a:b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               "</a:t>
              </a:r>
              <a:r>
                <a:rPr lang="en-US" sz="2800" b="1" kern="0" dirty="0" err="1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patched.bin</a:t>
              </a: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",</a:t>
              </a:r>
              <a:b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</a:br>
              <a:r>
                <a:rPr lang="en-US" sz="2800" b="1" kern="0" dirty="0">
                  <a:solidFill>
                    <a:srgbClr val="000000"/>
                  </a:solidFill>
                  <a:latin typeface="Courier New" pitchFamily="49" charset="0"/>
                  <a:ea typeface="Courier New"/>
                  <a:cs typeface="Courier New" pitchFamily="49" charset="0"/>
                  <a:sym typeface="Courier New"/>
                </a:rPr>
                <a:t>               [detour1])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4689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Additional Patch Types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lvl="0" indent="-571500" rtl="0">
              <a:buClr>
                <a:schemeClr val="dk2"/>
              </a:buClr>
            </a:pPr>
            <a:r>
              <a:rPr lang="en" dirty="0"/>
              <a:t>Assembly</a:t>
            </a:r>
          </a:p>
          <a:p>
            <a:pPr marL="914400" lvl="1" indent="-381000" rtl="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ArmPatch(0x00006E30, ["nop", "nop"])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Detour relative jumps</a:t>
            </a:r>
          </a:p>
          <a:p>
            <a:pPr marL="914400" lvl="1" indent="-381000" rtl="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BLPatch(bl_ptr, new_dst)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PTR replacement</a:t>
            </a:r>
          </a:p>
          <a:p>
            <a:pPr marL="914400" lvl="1" indent="-381000" rtl="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ReplacePatch(old_data, new_data)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Trap</a:t>
            </a:r>
          </a:p>
          <a:p>
            <a:pPr marL="914400" lvl="1" indent="-381000" rtl="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TrapPatch(offset)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865657" y="2391943"/>
            <a:ext cx="7810800" cy="523418"/>
            <a:chOff x="475100" y="2493640"/>
            <a:chExt cx="6264696" cy="568361"/>
          </a:xfrm>
        </p:grpSpPr>
        <p:sp>
          <p:nvSpPr>
            <p:cNvPr id="5" name="Rectangle 4"/>
            <p:cNvSpPr/>
            <p:nvPr/>
          </p:nvSpPr>
          <p:spPr>
            <a:xfrm>
              <a:off x="475100" y="2493640"/>
              <a:ext cx="6264696" cy="5683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9082" y="2536845"/>
              <a:ext cx="5977326" cy="50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lvl="1" algn="l" rtl="0">
                <a:spcBef>
                  <a:spcPts val="480"/>
                </a:spcBef>
                <a:buClr>
                  <a:srgbClr val="51535D"/>
                </a:buClr>
                <a:buSzPct val="80000"/>
              </a:pPr>
              <a:r>
                <a:rPr lang="en" sz="2400" b="1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ArmPatch(0x00006E30, ["nop", "nop"])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865656" y="3573016"/>
            <a:ext cx="7810800" cy="523418"/>
            <a:chOff x="475100" y="2493640"/>
            <a:chExt cx="6264696" cy="568361"/>
          </a:xfrm>
        </p:grpSpPr>
        <p:sp>
          <p:nvSpPr>
            <p:cNvPr id="8" name="Rectangle 7"/>
            <p:cNvSpPr/>
            <p:nvPr/>
          </p:nvSpPr>
          <p:spPr>
            <a:xfrm>
              <a:off x="475100" y="2493640"/>
              <a:ext cx="6264696" cy="5683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9082" y="2536845"/>
              <a:ext cx="5977326" cy="50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lvl="1" algn="l" rtl="0">
                <a:buClr>
                  <a:srgbClr val="51535D"/>
                </a:buClr>
                <a:buSzPct val="80000"/>
              </a:pPr>
              <a:r>
                <a:rPr lang="en" sz="2400" b="1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BLPatch(bl_ptr, new_dst)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861640" y="4705782"/>
            <a:ext cx="7810800" cy="523418"/>
            <a:chOff x="475100" y="2493640"/>
            <a:chExt cx="6264696" cy="568361"/>
          </a:xfrm>
        </p:grpSpPr>
        <p:sp>
          <p:nvSpPr>
            <p:cNvPr id="11" name="Rectangle 10"/>
            <p:cNvSpPr/>
            <p:nvPr/>
          </p:nvSpPr>
          <p:spPr>
            <a:xfrm>
              <a:off x="475100" y="2493640"/>
              <a:ext cx="6264696" cy="5683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9082" y="2536845"/>
              <a:ext cx="5977326" cy="50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lvl="1" algn="l" rtl="0">
                <a:buClr>
                  <a:srgbClr val="51535D"/>
                </a:buClr>
                <a:buSzPct val="80000"/>
              </a:pPr>
              <a:r>
                <a:rPr lang="en" sz="2400" b="1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ReplacePatch(old_data, new_data)</a:t>
              </a: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865656" y="5877272"/>
            <a:ext cx="7810800" cy="523418"/>
            <a:chOff x="475100" y="2493640"/>
            <a:chExt cx="6264696" cy="568361"/>
          </a:xfrm>
        </p:grpSpPr>
        <p:sp>
          <p:nvSpPr>
            <p:cNvPr id="14" name="Rectangle 13"/>
            <p:cNvSpPr/>
            <p:nvPr/>
          </p:nvSpPr>
          <p:spPr>
            <a:xfrm>
              <a:off x="475100" y="2493640"/>
              <a:ext cx="6264696" cy="5683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9082" y="2534933"/>
              <a:ext cx="5977326" cy="50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lvl="1" algn="l" rtl="0">
                <a:buClr>
                  <a:srgbClr val="51535D"/>
                </a:buClr>
                <a:buSzPct val="80000"/>
              </a:pPr>
              <a:r>
                <a:rPr lang="en" sz="2400" b="1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TrapPatch(offset)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9731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4199384" cy="2446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4258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push    {r0-r11,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lr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}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pre logic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bl</a:t>
            </a: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      </a:t>
            </a:r>
            <a:r>
              <a:rPr lang="en-US" b="1" kern="0" dirty="0" err="1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original_function</a:t>
            </a:r>
            <a:endParaRPr lang="en-US" b="1" kern="0" dirty="0">
              <a:solidFill>
                <a:srgbClr val="AA22FF"/>
              </a:solidFill>
              <a:latin typeface="Courier New" pitchFamily="49" charset="0"/>
              <a:ea typeface="Arial" pitchFamily="34" charset="0"/>
              <a:cs typeface="Arial" pitchFamily="34" charset="0"/>
              <a:sym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 </a:t>
            </a:r>
            <a:r>
              <a:rPr lang="en-US" b="1" u="sng" kern="0" dirty="0" err="1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memcpy</a:t>
            </a:r>
            <a:r>
              <a:rPr lang="en-US" b="1" u="sng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(0x46300, sp, 0x100)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B050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AA22FF"/>
                </a:solidFill>
                <a:latin typeface="Courier New" pitchFamily="49" charset="0"/>
                <a:ea typeface="Arial" pitchFamily="34" charset="0"/>
                <a:cs typeface="Arial" pitchFamily="34" charset="0"/>
                <a:sym typeface="Arial"/>
              </a:rPr>
              <a:t>pop     {r0-r11, pc}</a:t>
            </a:r>
            <a:endParaRPr lang="en-US" kern="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  <p:sp>
        <p:nvSpPr>
          <p:cNvPr id="8" name="Freeform 7"/>
          <p:cNvSpPr/>
          <p:nvPr/>
        </p:nvSpPr>
        <p:spPr>
          <a:xfrm>
            <a:off x="4427984" y="1377244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13372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636912"/>
            <a:ext cx="93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 rot="5945787">
            <a:off x="8132831" y="2037308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771800" y="3934544"/>
            <a:ext cx="6912768" cy="2446784"/>
            <a:chOff x="323528" y="3645024"/>
            <a:chExt cx="6912768" cy="2446784"/>
          </a:xfrm>
        </p:grpSpPr>
        <p:sp>
          <p:nvSpPr>
            <p:cNvPr id="13" name="Rectangle 12"/>
            <p:cNvSpPr/>
            <p:nvPr/>
          </p:nvSpPr>
          <p:spPr>
            <a:xfrm>
              <a:off x="323528" y="3645024"/>
              <a:ext cx="6264696" cy="2446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528" y="3717032"/>
              <a:ext cx="691276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 err="1">
                  <a:solidFill>
                    <a:srgbClr val="00BB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int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 err="1">
                  <a:solidFill>
                    <a:srgbClr val="AA22FF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struct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dhd_bus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666666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*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bus)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{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	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printf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 err="1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: enter!!!</a:t>
              </a:r>
              <a:r>
                <a:rPr lang="en-US" b="1" kern="0" dirty="0">
                  <a:solidFill>
                    <a:srgbClr val="BB6622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\n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dhdsdio_membytes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(...);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}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b="1" kern="0" dirty="0">
                <a:solidFill>
                  <a:srgbClr val="000000"/>
                </a:solidFill>
                <a:sym typeface="Arial"/>
              </a:endParaRPr>
            </a:p>
          </p:txBody>
        </p:sp>
      </p:grpSp>
      <p:pic>
        <p:nvPicPr>
          <p:cNvPr id="162818" name="Picture 2" descr="http://upload.wikimedia.org/wikipedia/commons/2/22/Nexus_On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228756" cy="2406180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 rot="12515151">
            <a:off x="2055471" y="4846829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504" y="332656"/>
            <a:ext cx="8892480" cy="3312368"/>
          </a:xfrm>
          <a:prstGeom prst="roundRect">
            <a:avLst/>
          </a:prstGeom>
          <a:solidFill>
            <a:srgbClr val="CCF0CE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" sz="4800" kern="0" dirty="0">
                <a:solidFill>
                  <a:srgbClr val="51535D"/>
                </a:solidFill>
                <a:latin typeface="DilleniaUPC" pitchFamily="18" charset="-34"/>
                <a:cs typeface="DilleniaUPC" pitchFamily="18" charset="-34"/>
                <a:sym typeface="Georgia"/>
              </a:rPr>
              <a:t>generic_patcher.py</a:t>
            </a:r>
            <a:endParaRPr lang="he-IL" sz="1400" kern="0" dirty="0">
              <a:solidFill>
                <a:srgbClr val="000000"/>
              </a:solidFill>
              <a:latin typeface="DilleniaUPC" pitchFamily="18" charset="-34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850" y="4619408"/>
            <a:ext cx="1296144" cy="461665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  <a:prstDash val="solid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PANIC</a:t>
            </a:r>
            <a:endParaRPr lang="he-IL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4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Usermode Interface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lvl="0" indent="-571500" rtl="0">
              <a:buClr>
                <a:schemeClr val="dk2"/>
              </a:buClr>
            </a:pPr>
            <a:r>
              <a:rPr lang="en" dirty="0"/>
              <a:t>Read/write chip memory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Change kernel debug level</a:t>
            </a:r>
          </a:p>
        </p:txBody>
      </p:sp>
    </p:spTree>
    <p:extLst>
      <p:ext uri="{BB962C8B-B14F-4D97-AF65-F5344CB8AC3E}">
        <p14:creationId xmlns:p14="http://schemas.microsoft.com/office/powerpoint/2010/main" val="3725725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Usermode Interface 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37502" y="1640452"/>
            <a:ext cx="8726986" cy="4092804"/>
            <a:chOff x="-8508" y="6692569"/>
            <a:chExt cx="7219303" cy="4444231"/>
          </a:xfrm>
        </p:grpSpPr>
        <p:sp>
          <p:nvSpPr>
            <p:cNvPr id="6" name="Rectangle 5"/>
            <p:cNvSpPr/>
            <p:nvPr/>
          </p:nvSpPr>
          <p:spPr>
            <a:xfrm>
              <a:off x="-8508" y="6692569"/>
              <a:ext cx="7219303" cy="44442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494" y="6825571"/>
              <a:ext cx="7057030" cy="431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read_mem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: address(0x1E000000), count(0x00000100):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0000  13 b5 01 90 00 91 05 e0 07 4b 01 a9 1b 68 6a 46  .........K...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hjF</a:t>
              </a:r>
              <a:endParaRPr lang="en-US" sz="14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0010  98 47 38 b9 01 98 00 99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dd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22 0f f0 b1 fc 04 46  .G8......".....F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0020  00 28 f1 d1 20 46 1c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bd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5c 03 00 00 2d e9 f0 41  .(.. F..\...-..A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0030  43 78 45 1c 04 2b 04 46 0f 46 16 46 07 d9 02 30 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CxE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..+.F.F.F...0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0040  09 49 04 22 0f f0 a4 fc 08 b9 01 30 0a e0 2b 78  .I.".......0..+x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0050  3a 68 a1 1c c9 18 33 68 c2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eb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01 02 9b 1a 33 60  :h....3h......3`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0060  39 60 00 20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bd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e8 f0 81 08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fe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00 1e 10 b5 04 46  9`. ...........F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0070  4f f0 00 0e 10 46 09 e0 1e f8 01 c0 1e f8 00 20  O....F.........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0080  94 45 01 d0 34 b9 08 e0 0e f1 01 0e 9e 45 f3 d1  .E..4........E..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0090  00 20 0b e0 62 45 08 d9 08 e0 10 f8 0e 20 11 f8  . ..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bE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....... ..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00a0  0e 30 9a 42 28 bf 08 46 00 e0 08 46 10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bd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c0 46  .0.B(..F...F...F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00b0  2d e9 70 47 bb b0 0d f1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df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04 06 46 88 46 91 46  -.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pG.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......F.F.F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00c0  19 49 09 22 20 46 9a 46 0f f0 72 fc 20 46 0f f0  .I."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F.F..r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 F..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00d0  b5 f9 0d f1 0f 05 02 46 21 46 28 46 0f f0 68 fc  .......F!F(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F..h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00e0  20 46 0f f0 </a:t>
              </a:r>
              <a:r>
                <a:rPr lang="en-US" sz="1400" kern="0" dirty="0" err="1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ab</a:t>
              </a:r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f9 31 46 04 46 06 22 28 18 0f f0   F....1F.F."(...</a:t>
              </a:r>
            </a:p>
            <a:p>
              <a:pPr algn="l" rtl="0"/>
              <a:r>
                <a:rPr lang="en-US" sz="1400" kern="0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00f0  5f fc a0 1d 41 46 06 22 28 18 0f f0 59 fc 0d f1  _...AF."(...Y...</a:t>
              </a:r>
            </a:p>
            <a:p>
              <a:pPr algn="l" rtl="0"/>
              <a:endParaRPr lang="en-US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269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upload.wikimedia.org/wikipedia/commons/2/22/Nexus_On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228756" cy="24061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3850" y="4619408"/>
            <a:ext cx="1296144" cy="461665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  <a:prstDash val="solid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PANIC</a:t>
            </a:r>
            <a:endParaRPr lang="he-IL" sz="24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771800" y="3934544"/>
            <a:ext cx="6912768" cy="2446784"/>
            <a:chOff x="323528" y="3645024"/>
            <a:chExt cx="6912768" cy="2446784"/>
          </a:xfrm>
        </p:grpSpPr>
        <p:sp>
          <p:nvSpPr>
            <p:cNvPr id="13" name="Rectangle 12"/>
            <p:cNvSpPr/>
            <p:nvPr/>
          </p:nvSpPr>
          <p:spPr>
            <a:xfrm>
              <a:off x="323528" y="3645024"/>
              <a:ext cx="6264696" cy="2446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528" y="3717032"/>
              <a:ext cx="691276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 err="1">
                  <a:solidFill>
                    <a:srgbClr val="00BB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int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00A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 err="1">
                  <a:solidFill>
                    <a:srgbClr val="AA22FF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struct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dhd_bus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b="1" kern="0" dirty="0">
                  <a:solidFill>
                    <a:srgbClr val="666666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*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bus)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{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	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printf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 err="1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pasten_func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: enter!!!</a:t>
              </a:r>
              <a:r>
                <a:rPr lang="en-US" b="1" kern="0" dirty="0">
                  <a:solidFill>
                    <a:srgbClr val="BB6622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\n</a:t>
              </a:r>
              <a:r>
                <a:rPr lang="en-US" b="1" kern="0" dirty="0">
                  <a:solidFill>
                    <a:srgbClr val="BB4444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"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</a:t>
              </a:r>
              <a:r>
                <a:rPr lang="en-US" b="1" kern="0" dirty="0" err="1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dhdsdio_membytes</a:t>
              </a: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(...);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	...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latin typeface="Courier New" pitchFamily="49" charset="0"/>
                  <a:ea typeface="Arial" pitchFamily="34" charset="0"/>
                  <a:cs typeface="Arial" pitchFamily="34" charset="0"/>
                  <a:sym typeface="Arial"/>
                </a:rPr>
                <a:t>}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b="1" kern="0" dirty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 rot="12515151">
            <a:off x="2055471" y="4846829"/>
            <a:ext cx="643467" cy="468489"/>
          </a:xfrm>
          <a:custGeom>
            <a:avLst/>
            <a:gdLst>
              <a:gd name="connsiteX0" fmla="*/ 0 w 643467"/>
              <a:gd name="connsiteY0" fmla="*/ 468489 h 468489"/>
              <a:gd name="connsiteX1" fmla="*/ 270933 w 643467"/>
              <a:gd name="connsiteY1" fmla="*/ 62089 h 468489"/>
              <a:gd name="connsiteX2" fmla="*/ 643467 w 643467"/>
              <a:gd name="connsiteY2" fmla="*/ 95956 h 4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 h="468489">
                <a:moveTo>
                  <a:pt x="0" y="468489"/>
                </a:moveTo>
                <a:cubicBezTo>
                  <a:pt x="81844" y="296333"/>
                  <a:pt x="163688" y="124178"/>
                  <a:pt x="270933" y="62089"/>
                </a:cubicBezTo>
                <a:cubicBezTo>
                  <a:pt x="378178" y="0"/>
                  <a:pt x="510822" y="47978"/>
                  <a:pt x="643467" y="95956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016" y="116632"/>
            <a:ext cx="8892480" cy="3312368"/>
          </a:xfrm>
          <a:prstGeom prst="roundRect">
            <a:avLst/>
          </a:prstGeom>
          <a:solidFill>
            <a:srgbClr val="CCF0C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" sz="4800" kern="0" dirty="0">
                <a:solidFill>
                  <a:srgbClr val="51535D"/>
                </a:solidFill>
                <a:latin typeface="DilleniaUPC" pitchFamily="18" charset="-34"/>
                <a:cs typeface="DilleniaUPC" pitchFamily="18" charset="-34"/>
                <a:sym typeface="Georgia"/>
              </a:rPr>
              <a:t>generic_patcher.py</a:t>
            </a:r>
            <a:endParaRPr lang="he-IL" kern="0" dirty="0">
              <a:solidFill>
                <a:srgbClr val="000000"/>
              </a:solidFill>
              <a:latin typeface="DilleniaUPC" pitchFamily="18" charset="-34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4016" y="3600400"/>
            <a:ext cx="8892480" cy="3140968"/>
          </a:xfrm>
          <a:prstGeom prst="roundRect">
            <a:avLst/>
          </a:prstGeom>
          <a:solidFill>
            <a:srgbClr val="CCF0C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" sz="4800" kern="0" dirty="0">
                <a:solidFill>
                  <a:srgbClr val="51535D"/>
                </a:solidFill>
                <a:latin typeface="DilleniaUPC" pitchFamily="18" charset="-34"/>
                <a:cs typeface="DilleniaUPC" pitchFamily="18" charset="-34"/>
                <a:sym typeface="Georgia"/>
              </a:rPr>
              <a:t>Usermode interface</a:t>
            </a:r>
            <a:endParaRPr lang="he-IL" kern="0" dirty="0">
              <a:solidFill>
                <a:srgbClr val="000000"/>
              </a:solidFill>
              <a:latin typeface="DilleniaUPC" pitchFamily="18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223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407383" y="-1146734"/>
            <a:ext cx="6365746" cy="90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uby\Documents\Google Drive\PastenSummer\monitor\recon\wifi\802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75" y="576890"/>
            <a:ext cx="1478192" cy="6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Ruby\Documents\Google Drive\PastenSummer\monitor\recon\wifi\assreq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968" y="3010594"/>
            <a:ext cx="1499800" cy="5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Ruby\Documents\Google Drive\PastenSummer\monitor\recon\wifi\beac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341" y="2196723"/>
            <a:ext cx="1379054" cy="6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Ruby\Documents\Google Drive\PastenSummer\monitor\recon\wifi\ctr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75" y="1454644"/>
            <a:ext cx="1479463" cy="5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Ruby\Documents\Google Drive\PastenSummer\monitor\recon\wifi\ct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243" y="2196723"/>
            <a:ext cx="1068925" cy="5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Ruby\Documents\Google Drive\PastenSummer\monitor\recon\wifi\data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122" y="1449204"/>
            <a:ext cx="1074010" cy="5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Ruby\Documents\Google Drive\PastenSummer\monitor\recon\wifi\data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66166"/>
            <a:ext cx="1131205" cy="5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Ruby\Documents\Google Drive\PastenSummer\monitor\recon\wifi\eth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382196"/>
            <a:ext cx="1872208" cy="6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Ruby\Documents\Google Drive\PastenSummer\monitor\recon\wifi\mgmt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24" y="1454643"/>
            <a:ext cx="1150271" cy="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55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125 0.375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451 0.4076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0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3281 0.4166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20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-0.0585 0.4840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241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585 0.41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875 -0.00556 " pathEditMode="relative" ptsTypes="AA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Easy solutions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Extract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Patch firmware - add monitor mode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it possible?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C:\Ruby\Google Drive\PastenSummer\monitor\recon\onlyspe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80" y="4581129"/>
            <a:ext cx="2072324" cy="2160240"/>
          </a:xfrm>
          <a:prstGeom prst="rect">
            <a:avLst/>
          </a:prstGeom>
          <a:noFill/>
        </p:spPr>
      </p:pic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524672"/>
            <a:ext cx="714376" cy="3571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7" y="1209601"/>
            <a:ext cx="468015" cy="468015"/>
          </a:xfrm>
          <a:prstGeom prst="rect">
            <a:avLst/>
          </a:prstGeom>
          <a:noFill/>
        </p:spPr>
      </p:pic>
      <p:pic>
        <p:nvPicPr>
          <p:cNvPr id="18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06" y="3487166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588" y="2740236"/>
            <a:ext cx="714376" cy="357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016" y="2276872"/>
            <a:ext cx="3744416" cy="738664"/>
          </a:xfrm>
          <a:prstGeom prst="rect">
            <a:avLst/>
          </a:prstGeom>
          <a:solidFill>
            <a:schemeClr val="accent5">
              <a:lumMod val="75000"/>
              <a:alpha val="1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Find a raw </a:t>
            </a:r>
            <a:r>
              <a:rPr lang="en-US" sz="14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WiFi</a:t>
            </a: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Packet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en-US" sz="14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he-IL" sz="1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987824" y="2276872"/>
            <a:ext cx="1728192" cy="57606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059832" y="2924944"/>
            <a:ext cx="1656184" cy="720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416789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365104"/>
            <a:ext cx="3384376" cy="25936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279724"/>
            <a:ext cx="611006" cy="305503"/>
          </a:xfrm>
          <a:prstGeom prst="rect">
            <a:avLst/>
          </a:prstGeom>
        </p:spPr>
      </p:pic>
      <p:pic>
        <p:nvPicPr>
          <p:cNvPr id="24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94" y="3799926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664425" y="1083325"/>
            <a:ext cx="508635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304" name="Shape 304"/>
          <p:cNvSpPr/>
          <p:nvPr/>
        </p:nvSpPr>
        <p:spPr>
          <a:xfrm>
            <a:off x="3105400" y="3668975"/>
            <a:ext cx="5105400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283976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5083" y="4810790"/>
            <a:ext cx="8278343" cy="1846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457" y="1730374"/>
            <a:ext cx="8278343" cy="2950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Our first raw 802.11 packet!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wlc_bmac_recv</a:t>
            </a:r>
          </a:p>
          <a:p>
            <a:pPr lvl="0" rtl="0"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ROM:0000D35C 04 F1+              ADD.W           R0, R4, #0x10</a:t>
            </a:r>
          </a:p>
          <a:p>
            <a:pPr lvl="0" rtl="0"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ROM:0000D360    // got here with a probe request packet </a:t>
            </a:r>
          </a:p>
          <a:p>
            <a:pPr lvl="0" rtl="0"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ROM:0000D360 F4 F7+              BL              my_mac_compare_</a:t>
            </a:r>
          </a:p>
          <a:p>
            <a:pPr lvl="0" rtl="0"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ROM:0000D364 18 B9               CBNZ            R0, loc_D36E</a:t>
            </a:r>
          </a:p>
          <a:p>
            <a:pPr lvl="0" rtl="0"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ROM:0000D366 23 7C               LDRB            R3, [R4,#0x10]</a:t>
            </a:r>
          </a:p>
          <a:p>
            <a:pPr lvl="0" rtl="0">
              <a:buNone/>
            </a:pPr>
            <a:r>
              <a:rPr lang="en" sz="1600" dirty="0">
                <a:latin typeface="Courier New"/>
                <a:ea typeface="Courier New"/>
                <a:cs typeface="Courier New"/>
                <a:sym typeface="Courier New"/>
              </a:rPr>
              <a:t>ROM:0000D368 13 F0+              TST.W           R3, #1</a:t>
            </a:r>
          </a:p>
          <a:p>
            <a:pPr>
              <a:buNone/>
            </a:pPr>
            <a:endParaRPr sz="2000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940000"/>
                </a:solidFill>
                <a:latin typeface="Courier New"/>
                <a:ea typeface="Courier New"/>
                <a:cs typeface="Courier New"/>
                <a:sym typeface="Courier New"/>
              </a:rPr>
              <a:t>Probe </a:t>
            </a:r>
            <a:r>
              <a:rPr lang="en" sz="2400" b="1" dirty="0">
                <a:solidFill>
                  <a:srgbClr val="940000"/>
                </a:solidFill>
                <a:latin typeface="Courier New"/>
                <a:ea typeface="Courier New"/>
                <a:cs typeface="Courier New"/>
                <a:sym typeface="Courier New"/>
              </a:rPr>
              <a:t>request</a:t>
            </a:r>
          </a:p>
          <a:p>
            <a:pPr lvl="0" rtl="0">
              <a:buNone/>
            </a:pP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0003d510: 00 00 14 04 cc 00 f8 4d 40 00 00 00 ff ff ff ff</a:t>
            </a:r>
          </a:p>
          <a:p>
            <a:pPr lvl="0" rtl="0">
              <a:buNone/>
            </a:pP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0003d520: ff ff 00 21 91 98 7d c3 ff ff ff ff ff ff b0 6b</a:t>
            </a:r>
          </a:p>
          <a:p>
            <a:pPr lvl="0" rtl="0">
              <a:buNone/>
            </a:pP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0003d530: 00 05 4b 61 6c 69 72 01 08 82 84 8b 96 12 24 48</a:t>
            </a:r>
          </a:p>
          <a:p>
            <a:pPr lvl="0" rtl="0">
              <a:buNone/>
            </a:pPr>
            <a:r>
              <a:rPr lang="en" sz="1600" b="1" dirty="0">
                <a:latin typeface="Courier New"/>
                <a:ea typeface="Courier New"/>
                <a:cs typeface="Courier New"/>
                <a:sym typeface="Courier New"/>
              </a:rPr>
              <a:t>0003d540: 6c 32 04 0c 18 30 60 05 b8 34 27 00 00 00 00 00</a:t>
            </a:r>
          </a:p>
        </p:txBody>
      </p:sp>
    </p:spTree>
    <p:extLst>
      <p:ext uri="{BB962C8B-B14F-4D97-AF65-F5344CB8AC3E}">
        <p14:creationId xmlns:p14="http://schemas.microsoft.com/office/powerpoint/2010/main" val="12525866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365104"/>
            <a:ext cx="3384376" cy="2593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Easy solutions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Extract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 firmware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Patch firmware - add monitor mode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it possible?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7" y="1209601"/>
            <a:ext cx="468015" cy="468015"/>
          </a:xfrm>
          <a:prstGeom prst="rect">
            <a:avLst/>
          </a:prstGeom>
          <a:noFill/>
        </p:spPr>
      </p:pic>
      <p:pic>
        <p:nvPicPr>
          <p:cNvPr id="18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06" y="3487166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6016" y="2276872"/>
            <a:ext cx="3744416" cy="1169551"/>
          </a:xfrm>
          <a:prstGeom prst="rect">
            <a:avLst/>
          </a:prstGeom>
          <a:solidFill>
            <a:schemeClr val="accent5">
              <a:lumMod val="75000"/>
              <a:alpha val="12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Find a raw </a:t>
            </a:r>
            <a:r>
              <a:rPr lang="en-US" sz="14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WiFi</a:t>
            </a: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Packet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Find a route home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en-US" sz="14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en-US" sz="1400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endParaRPr lang="he-IL" sz="1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987824" y="2276872"/>
            <a:ext cx="1728192" cy="57606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059832" y="2924944"/>
            <a:ext cx="1656184" cy="720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416789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279724"/>
            <a:ext cx="611006" cy="305503"/>
          </a:xfrm>
          <a:prstGeom prst="rect">
            <a:avLst/>
          </a:prstGeom>
        </p:spPr>
      </p:pic>
      <p:pic>
        <p:nvPicPr>
          <p:cNvPr id="20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424" y="2264171"/>
            <a:ext cx="153466" cy="23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074" y="2495748"/>
            <a:ext cx="611006" cy="305503"/>
          </a:xfrm>
          <a:prstGeom prst="rect">
            <a:avLst/>
          </a:prstGeom>
        </p:spPr>
      </p:pic>
      <p:pic>
        <p:nvPicPr>
          <p:cNvPr id="1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94" y="3799926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C:\Users\Ildis\Pictures\PacketFlo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680520" cy="32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3822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1980803" y="422925"/>
            <a:ext cx="3820564" cy="609032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Freeform 2"/>
          <p:cNvSpPr/>
          <p:nvPr/>
        </p:nvSpPr>
        <p:spPr>
          <a:xfrm>
            <a:off x="2339752" y="2669052"/>
            <a:ext cx="1902070" cy="3280228"/>
          </a:xfrm>
          <a:custGeom>
            <a:avLst/>
            <a:gdLst>
              <a:gd name="connsiteX0" fmla="*/ 0 w 1785257"/>
              <a:gd name="connsiteY0" fmla="*/ 0 h 3280228"/>
              <a:gd name="connsiteX1" fmla="*/ 1785257 w 1785257"/>
              <a:gd name="connsiteY1" fmla="*/ 3280228 h 3280228"/>
              <a:gd name="connsiteX0" fmla="*/ 0 w 1785257"/>
              <a:gd name="connsiteY0" fmla="*/ 0 h 3280228"/>
              <a:gd name="connsiteX1" fmla="*/ 432048 w 1785257"/>
              <a:gd name="connsiteY1" fmla="*/ 1872208 h 3280228"/>
              <a:gd name="connsiteX2" fmla="*/ 1785257 w 1785257"/>
              <a:gd name="connsiteY2" fmla="*/ 3280228 h 3280228"/>
              <a:gd name="connsiteX0" fmla="*/ 116813 w 1902070"/>
              <a:gd name="connsiteY0" fmla="*/ 0 h 3280228"/>
              <a:gd name="connsiteX1" fmla="*/ 548861 w 1902070"/>
              <a:gd name="connsiteY1" fmla="*/ 1872208 h 3280228"/>
              <a:gd name="connsiteX2" fmla="*/ 1902070 w 1902070"/>
              <a:gd name="connsiteY2" fmla="*/ 3280228 h 3280228"/>
              <a:gd name="connsiteX0" fmla="*/ 116813 w 1902070"/>
              <a:gd name="connsiteY0" fmla="*/ 0 h 3280228"/>
              <a:gd name="connsiteX1" fmla="*/ 548861 w 1902070"/>
              <a:gd name="connsiteY1" fmla="*/ 1872208 h 3280228"/>
              <a:gd name="connsiteX2" fmla="*/ 980909 w 1902070"/>
              <a:gd name="connsiteY2" fmla="*/ 2808312 h 3280228"/>
              <a:gd name="connsiteX3" fmla="*/ 1902070 w 1902070"/>
              <a:gd name="connsiteY3" fmla="*/ 3280228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070" h="3280228">
                <a:moveTo>
                  <a:pt x="116813" y="0"/>
                </a:moveTo>
                <a:cubicBezTo>
                  <a:pt x="260829" y="624069"/>
                  <a:pt x="0" y="1365132"/>
                  <a:pt x="548861" y="1872208"/>
                </a:cubicBezTo>
                <a:cubicBezTo>
                  <a:pt x="732686" y="2286834"/>
                  <a:pt x="755374" y="2573642"/>
                  <a:pt x="980909" y="2808312"/>
                </a:cubicBezTo>
                <a:cubicBezTo>
                  <a:pt x="1206444" y="3042982"/>
                  <a:pt x="1788352" y="3148150"/>
                  <a:pt x="1902070" y="3280228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 sz="1400"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474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Raw packet sniffing</a:t>
            </a:r>
          </a:p>
        </p:txBody>
      </p:sp>
      <p:sp>
        <p:nvSpPr>
          <p:cNvPr id="387" name="Shape 387"/>
          <p:cNvSpPr/>
          <p:nvPr/>
        </p:nvSpPr>
        <p:spPr>
          <a:xfrm>
            <a:off x="299150" y="1988840"/>
            <a:ext cx="10934700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pic>
        <p:nvPicPr>
          <p:cNvPr id="1026" name="Picture 2" descr="http://s3.goodfon.com/wallpaper/previews-middle/471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936" y="4158708"/>
            <a:ext cx="4276576" cy="272667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987824" y="2204864"/>
            <a:ext cx="1296144" cy="3816424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408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2093549"/>
            <a:ext cx="8229600" cy="120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6000" b="1">
                <a:latin typeface="Courier New"/>
                <a:ea typeface="Courier New"/>
                <a:cs typeface="Courier New"/>
                <a:sym typeface="Courier New"/>
              </a:rPr>
              <a:t>Capture the flag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924944"/>
            <a:ext cx="3963140" cy="30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95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/>
        </p:nvSpPr>
        <p:spPr>
          <a:xfrm>
            <a:off x="269825" y="273920"/>
            <a:ext cx="4898099" cy="517130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1425" tIns="91425" rIns="91425" bIns="91425" anchor="ctr" anchorCtr="0">
            <a:noAutofit/>
          </a:bodyPr>
          <a:lstStyle/>
          <a:p>
            <a:pPr algn="l" rtl="0"/>
            <a:endParaRPr lang="en" sz="14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/>
            <a:r>
              <a:rPr lang="en" sz="1400" kern="0" dirty="0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/*== maccontrol register ==*/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MCTL_GMODE              (1U &lt;&lt; 31)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MCTL_DISCARD_PMQ        (1 &lt;&lt; 30)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MCTL_WAKE               (1 &lt;&lt; 26)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MCTL_HPS                (1 &lt;&lt; 25)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MCTL_PROMISC            (1 &lt;&lt; 24)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MCTL_KEEPBADFCS         (1 &lt;&lt; 23)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MCTL_KEEPCONTROL        (1 &lt;&lt; 22)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MCTL_PHYLOCK            (1 &lt;&lt; 21)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MCTL_BCNS_PROMISC       (1 &lt;&lt; 20)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MCTL_LOCK_RADIO         (1 &lt;&lt; 19)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MCTL_AP                 (1 &lt;&lt; 18)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MCTL_INFRA              (1 &lt;&lt; 17)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MCTL_BIGEND             (1 &lt;&lt; 16)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MCTL_GPOUT_SEL_MASK     (3 &lt;&lt; 14)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MCTL_GPOUT_SEL_SHIFT    14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MCTL_EN_PSMDBG          (1 &lt;&lt; 13)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MCTL_IHR_EN             (1 &lt;&lt; 10)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MCTL_SHM_UPPER          (1 &lt;&lt;  9)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MCTL_SHM_EN             (1 &lt;&lt;  8)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MCTL_PSM_JMP_0          (1 &lt;&lt;  2)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MCTL_PSM_RUN            (1 &lt;&lt;  1)</a:t>
            </a:r>
          </a:p>
          <a:p>
            <a:pPr algn="l" rtl="0"/>
            <a:r>
              <a:rPr lang="en" sz="1400" kern="0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MCTL_EN_MAC             (1 &lt;&lt;  0)</a:t>
            </a:r>
          </a:p>
          <a:p>
            <a:pPr algn="l" rtl="0"/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1115616" y="692696"/>
            <a:ext cx="7865700" cy="5811300"/>
          </a:xfrm>
          <a:prstGeom prst="rect">
            <a:avLst/>
          </a:prstGeom>
          <a:solidFill>
            <a:schemeClr val="lt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902000"/>
                </a:solidFill>
                <a:latin typeface="Courier New"/>
                <a:ea typeface="Times New Roman"/>
                <a:cs typeface="Arial"/>
                <a:sym typeface="Arial"/>
              </a:rPr>
              <a:t>void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6287E"/>
                </a:solidFill>
                <a:latin typeface="Courier New"/>
                <a:ea typeface="Times New Roman"/>
                <a:cs typeface="Arial"/>
                <a:sym typeface="Arial"/>
              </a:rPr>
              <a:t>brcms_c_mac_promisc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(</a:t>
            </a:r>
            <a:r>
              <a:rPr lang="en-US" sz="1400" b="1" kern="0" dirty="0" err="1">
                <a:solidFill>
                  <a:srgbClr val="007020"/>
                </a:solidFill>
                <a:latin typeface="Courier New"/>
                <a:ea typeface="Times New Roman"/>
                <a:cs typeface="Arial"/>
                <a:sym typeface="Arial"/>
              </a:rPr>
              <a:t>struct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brcms_c_info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*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wlc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uint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filter_flags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)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{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u32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promisc_bits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40A070"/>
                </a:solidFill>
                <a:latin typeface="Courier New"/>
                <a:ea typeface="Times New Roman"/>
                <a:cs typeface="Arial"/>
                <a:sym typeface="Arial"/>
              </a:rPr>
              <a:t>0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;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wlc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-&gt;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filter_flags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=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filter_flags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;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</a:t>
            </a:r>
            <a:r>
              <a:rPr lang="en-US" sz="1400" b="1" kern="0" dirty="0">
                <a:solidFill>
                  <a:srgbClr val="007020"/>
                </a:solidFill>
                <a:latin typeface="Courier New"/>
                <a:ea typeface="Times New Roman"/>
                <a:cs typeface="Arial"/>
                <a:sym typeface="Arial"/>
              </a:rPr>
              <a:t>if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filter_flags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&amp;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(FIF_PROMISC_IN_BSS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FIF_OTHER_BSS))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promisc_bits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|=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MCTL_PROMISC;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 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</a:t>
            </a:r>
            <a:r>
              <a:rPr lang="en-US" sz="1400" b="1" kern="0" dirty="0">
                <a:solidFill>
                  <a:srgbClr val="007020"/>
                </a:solidFill>
                <a:latin typeface="Courier New"/>
                <a:ea typeface="Times New Roman"/>
                <a:cs typeface="Arial"/>
                <a:sym typeface="Arial"/>
              </a:rPr>
              <a:t>if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filter_flags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&amp;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FIF_BCN_PRBRESP_PROMISC)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promisc_bits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|=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MCTL_BCNS_PROMISC;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 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</a:t>
            </a:r>
            <a:r>
              <a:rPr lang="en-US" sz="1400" b="1" kern="0" dirty="0">
                <a:solidFill>
                  <a:srgbClr val="007020"/>
                </a:solidFill>
                <a:latin typeface="Courier New"/>
                <a:ea typeface="Times New Roman"/>
                <a:cs typeface="Arial"/>
                <a:sym typeface="Arial"/>
              </a:rPr>
              <a:t>if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filter_flags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&amp;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FIF_FCSFAIL)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promisc_bits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|=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MCTL_KEEPBADFCS;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 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</a:t>
            </a:r>
            <a:r>
              <a:rPr lang="en-US" sz="1400" b="1" kern="0" dirty="0">
                <a:solidFill>
                  <a:srgbClr val="007020"/>
                </a:solidFill>
                <a:latin typeface="Courier New"/>
                <a:ea typeface="Times New Roman"/>
                <a:cs typeface="Arial"/>
                <a:sym typeface="Arial"/>
              </a:rPr>
              <a:t>if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filter_flags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&amp;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(FIF_CONTROL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FIF_PSPOLL))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promisc_bits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|=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MCTL_KEEPCONTROL;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 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brcms_b_mctrl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(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wlc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-&gt;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hw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,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        MCTL_PROMISC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MCTL_BCNS_PROMISC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        MCTL_KEEPCONTROL </a:t>
            </a:r>
            <a:r>
              <a:rPr lang="en-US" sz="1400" kern="0" dirty="0">
                <a:solidFill>
                  <a:srgbClr val="666666"/>
                </a:solidFill>
                <a:latin typeface="Courier New"/>
                <a:ea typeface="Times New Roman"/>
                <a:cs typeface="Arial"/>
                <a:sym typeface="Arial"/>
              </a:rPr>
              <a:t>|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MCTL_KEEPBADFCS,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promisc_bits</a:t>
            </a: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);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kern="0" dirty="0">
                <a:solidFill>
                  <a:srgbClr val="000000"/>
                </a:solidFill>
                <a:latin typeface="Courier New"/>
                <a:ea typeface="Times New Roman"/>
                <a:cs typeface="Arial"/>
                <a:sym typeface="Arial"/>
              </a:rPr>
              <a:t>}</a:t>
            </a:r>
            <a:endParaRPr lang="en-US" kern="0" dirty="0">
              <a:solidFill>
                <a:srgbClr val="000000"/>
              </a:solidFill>
              <a:ea typeface="Calibri"/>
              <a:cs typeface="Arial"/>
              <a:sym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kern="0" dirty="0">
                <a:solidFill>
                  <a:srgbClr val="000000"/>
                </a:solidFill>
                <a:ea typeface="Calibri"/>
                <a:cs typeface="Arial"/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80006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</a:t>
            </a:r>
          </a:p>
        </p:txBody>
      </p:sp>
      <p:sp>
        <p:nvSpPr>
          <p:cNvPr id="466" name="Shape 466"/>
          <p:cNvSpPr/>
          <p:nvPr/>
        </p:nvSpPr>
        <p:spPr>
          <a:xfrm>
            <a:off x="908175" y="1579538"/>
            <a:ext cx="6684304" cy="500902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531215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9632" y="2708920"/>
            <a:ext cx="604867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449974" y="96827"/>
            <a:ext cx="4695174" cy="8692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429000"/>
            <a:ext cx="2304256" cy="2028533"/>
          </a:xfrm>
          <a:prstGeom prst="rect">
            <a:avLst/>
          </a:prstGeom>
        </p:spPr>
      </p:pic>
      <p:sp>
        <p:nvSpPr>
          <p:cNvPr id="14" name="Shape 151"/>
          <p:cNvSpPr txBox="1"/>
          <p:nvPr/>
        </p:nvSpPr>
        <p:spPr>
          <a:xfrm>
            <a:off x="6230050" y="412097"/>
            <a:ext cx="2634900" cy="2080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4800" b="1" kern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LINUX</a:t>
            </a:r>
            <a:endParaRPr sz="2800" kern="0" dirty="0">
              <a:solidFill>
                <a:srgbClr val="000000"/>
              </a:solidFill>
              <a:latin typeface="DilleniaUPC" pitchFamily="18" charset="-34"/>
              <a:cs typeface="DilleniaUPC" pitchFamily="18" charset="-34"/>
              <a:sym typeface="Arial"/>
            </a:endParaRPr>
          </a:p>
          <a:p>
            <a:pPr algn="ctr" rtl="0"/>
            <a:r>
              <a:rPr lang="en" sz="4800" b="1" kern="0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ETHERNET</a:t>
            </a:r>
          </a:p>
        </p:txBody>
      </p:sp>
      <p:cxnSp>
        <p:nvCxnSpPr>
          <p:cNvPr id="15" name="Shape 155"/>
          <p:cNvCxnSpPr/>
          <p:nvPr/>
        </p:nvCxnSpPr>
        <p:spPr>
          <a:xfrm>
            <a:off x="2528700" y="1150822"/>
            <a:ext cx="3779999" cy="0"/>
          </a:xfrm>
          <a:prstGeom prst="straightConnector1">
            <a:avLst/>
          </a:prstGeom>
          <a:noFill/>
          <a:ln w="1524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150"/>
          <p:cNvSpPr txBox="1"/>
          <p:nvPr/>
        </p:nvSpPr>
        <p:spPr>
          <a:xfrm>
            <a:off x="270875" y="404664"/>
            <a:ext cx="2634900" cy="2080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4800" b="1" kern="0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AIR</a:t>
            </a:r>
            <a:endParaRPr sz="2800" kern="0" dirty="0">
              <a:solidFill>
                <a:srgbClr val="000000"/>
              </a:solidFill>
              <a:latin typeface="DilleniaUPC" pitchFamily="18" charset="-34"/>
              <a:cs typeface="DilleniaUPC" pitchFamily="18" charset="-34"/>
              <a:sym typeface="Arial"/>
            </a:endParaRPr>
          </a:p>
          <a:p>
            <a:pPr algn="ctr" rtl="0"/>
            <a:r>
              <a:rPr lang="en" sz="4800" b="1" kern="0" dirty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  <a:sym typeface="Arial"/>
              </a:rPr>
              <a:t>802.11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39054"/>
            <a:ext cx="2104026" cy="24930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10" y="3244376"/>
            <a:ext cx="2104026" cy="2493072"/>
          </a:xfrm>
          <a:prstGeom prst="rect">
            <a:avLst/>
          </a:prstGeom>
          <a:noFill/>
          <a:ln>
            <a:noFill/>
          </a:ln>
          <a:effectLst>
            <a:glow rad="4699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15368981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365104"/>
            <a:ext cx="3384376" cy="2593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065436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92" y="2112533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56" y="1556792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365104"/>
            <a:ext cx="3384376" cy="2593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Packet injection support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065436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772816"/>
            <a:ext cx="714376" cy="35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720" y="2751808"/>
            <a:ext cx="714376" cy="357188"/>
          </a:xfrm>
          <a:prstGeom prst="rect">
            <a:avLst/>
          </a:prstGeom>
        </p:spPr>
      </p:pic>
      <p:pic>
        <p:nvPicPr>
          <p:cNvPr id="10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3101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6" y="2060848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75" y="207504"/>
            <a:ext cx="8229600" cy="1392599"/>
          </a:xfrm>
        </p:spPr>
        <p:txBody>
          <a:bodyPr/>
          <a:lstStyle/>
          <a:p>
            <a:r>
              <a:rPr lang="en-US" dirty="0" smtClean="0"/>
              <a:t>Tracing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3752" y="3676700"/>
            <a:ext cx="7990696" cy="0"/>
          </a:xfrm>
          <a:prstGeom prst="straightConnector1">
            <a:avLst/>
          </a:prstGeom>
          <a:ln w="9842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88178" y="3728789"/>
            <a:ext cx="395125" cy="1502229"/>
          </a:xfrm>
          <a:custGeom>
            <a:avLst/>
            <a:gdLst>
              <a:gd name="connsiteX0" fmla="*/ 182880 w 182880"/>
              <a:gd name="connsiteY0" fmla="*/ 0 h 1502229"/>
              <a:gd name="connsiteX1" fmla="*/ 0 w 182880"/>
              <a:gd name="connsiteY1" fmla="*/ 1502229 h 1502229"/>
              <a:gd name="connsiteX0" fmla="*/ 182880 w 340364"/>
              <a:gd name="connsiteY0" fmla="*/ 0 h 1502229"/>
              <a:gd name="connsiteX1" fmla="*/ 339634 w 340364"/>
              <a:gd name="connsiteY1" fmla="*/ 483326 h 1502229"/>
              <a:gd name="connsiteX2" fmla="*/ 0 w 340364"/>
              <a:gd name="connsiteY2" fmla="*/ 1502229 h 1502229"/>
              <a:gd name="connsiteX0" fmla="*/ 237641 w 395125"/>
              <a:gd name="connsiteY0" fmla="*/ 0 h 1502229"/>
              <a:gd name="connsiteX1" fmla="*/ 394395 w 395125"/>
              <a:gd name="connsiteY1" fmla="*/ 483326 h 1502229"/>
              <a:gd name="connsiteX2" fmla="*/ 15572 w 395125"/>
              <a:gd name="connsiteY2" fmla="*/ 992777 h 1502229"/>
              <a:gd name="connsiteX3" fmla="*/ 54761 w 395125"/>
              <a:gd name="connsiteY3" fmla="*/ 1502229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25" h="1502229">
                <a:moveTo>
                  <a:pt x="237641" y="0"/>
                </a:moveTo>
                <a:cubicBezTo>
                  <a:pt x="226755" y="76200"/>
                  <a:pt x="408002" y="388076"/>
                  <a:pt x="394395" y="483326"/>
                </a:cubicBezTo>
                <a:cubicBezTo>
                  <a:pt x="385687" y="648789"/>
                  <a:pt x="72178" y="822960"/>
                  <a:pt x="15572" y="992777"/>
                </a:cubicBezTo>
                <a:cubicBezTo>
                  <a:pt x="-41034" y="1162594"/>
                  <a:pt x="76532" y="1417320"/>
                  <a:pt x="54761" y="1502229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22634">
            <a:off x="354841" y="5228627"/>
            <a:ext cx="19596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DNS Packet Sent!</a:t>
            </a:r>
            <a:endParaRPr lang="he-IL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63642" y="2542016"/>
            <a:ext cx="509777" cy="1136469"/>
          </a:xfrm>
          <a:custGeom>
            <a:avLst/>
            <a:gdLst>
              <a:gd name="connsiteX0" fmla="*/ 182880 w 182880"/>
              <a:gd name="connsiteY0" fmla="*/ 0 h 1502229"/>
              <a:gd name="connsiteX1" fmla="*/ 0 w 182880"/>
              <a:gd name="connsiteY1" fmla="*/ 1502229 h 1502229"/>
              <a:gd name="connsiteX0" fmla="*/ 182880 w 340364"/>
              <a:gd name="connsiteY0" fmla="*/ 0 h 1502229"/>
              <a:gd name="connsiteX1" fmla="*/ 339634 w 340364"/>
              <a:gd name="connsiteY1" fmla="*/ 483326 h 1502229"/>
              <a:gd name="connsiteX2" fmla="*/ 0 w 340364"/>
              <a:gd name="connsiteY2" fmla="*/ 1502229 h 1502229"/>
              <a:gd name="connsiteX0" fmla="*/ 237641 w 395125"/>
              <a:gd name="connsiteY0" fmla="*/ 0 h 1502229"/>
              <a:gd name="connsiteX1" fmla="*/ 394395 w 395125"/>
              <a:gd name="connsiteY1" fmla="*/ 483326 h 1502229"/>
              <a:gd name="connsiteX2" fmla="*/ 15572 w 395125"/>
              <a:gd name="connsiteY2" fmla="*/ 992777 h 1502229"/>
              <a:gd name="connsiteX3" fmla="*/ 54761 w 395125"/>
              <a:gd name="connsiteY3" fmla="*/ 1502229 h 1502229"/>
              <a:gd name="connsiteX0" fmla="*/ 1138978 w 1138978"/>
              <a:gd name="connsiteY0" fmla="*/ 0 h 1188721"/>
              <a:gd name="connsiteX1" fmla="*/ 394395 w 1138978"/>
              <a:gd name="connsiteY1" fmla="*/ 169818 h 1188721"/>
              <a:gd name="connsiteX2" fmla="*/ 15572 w 1138978"/>
              <a:gd name="connsiteY2" fmla="*/ 679269 h 1188721"/>
              <a:gd name="connsiteX3" fmla="*/ 54761 w 1138978"/>
              <a:gd name="connsiteY3" fmla="*/ 1188721 h 1188721"/>
              <a:gd name="connsiteX0" fmla="*/ 694840 w 694840"/>
              <a:gd name="connsiteY0" fmla="*/ 0 h 1254035"/>
              <a:gd name="connsiteX1" fmla="*/ 394395 w 694840"/>
              <a:gd name="connsiteY1" fmla="*/ 235132 h 1254035"/>
              <a:gd name="connsiteX2" fmla="*/ 15572 w 694840"/>
              <a:gd name="connsiteY2" fmla="*/ 744583 h 1254035"/>
              <a:gd name="connsiteX3" fmla="*/ 54761 w 694840"/>
              <a:gd name="connsiteY3" fmla="*/ 1254035 h 1254035"/>
              <a:gd name="connsiteX0" fmla="*/ 694840 w 694840"/>
              <a:gd name="connsiteY0" fmla="*/ 0 h 1254035"/>
              <a:gd name="connsiteX1" fmla="*/ 564212 w 694840"/>
              <a:gd name="connsiteY1" fmla="*/ 535577 h 1254035"/>
              <a:gd name="connsiteX2" fmla="*/ 15572 w 694840"/>
              <a:gd name="connsiteY2" fmla="*/ 744583 h 1254035"/>
              <a:gd name="connsiteX3" fmla="*/ 54761 w 694840"/>
              <a:gd name="connsiteY3" fmla="*/ 1254035 h 1254035"/>
              <a:gd name="connsiteX0" fmla="*/ 172326 w 564538"/>
              <a:gd name="connsiteY0" fmla="*/ 0 h 1136469"/>
              <a:gd name="connsiteX1" fmla="*/ 564212 w 564538"/>
              <a:gd name="connsiteY1" fmla="*/ 418011 h 1136469"/>
              <a:gd name="connsiteX2" fmla="*/ 15572 w 564538"/>
              <a:gd name="connsiteY2" fmla="*/ 627017 h 1136469"/>
              <a:gd name="connsiteX3" fmla="*/ 54761 w 564538"/>
              <a:gd name="connsiteY3" fmla="*/ 1136469 h 1136469"/>
              <a:gd name="connsiteX0" fmla="*/ 117565 w 509777"/>
              <a:gd name="connsiteY0" fmla="*/ 0 h 1136469"/>
              <a:gd name="connsiteX1" fmla="*/ 509451 w 509777"/>
              <a:gd name="connsiteY1" fmla="*/ 418011 h 1136469"/>
              <a:gd name="connsiteX2" fmla="*/ 78377 w 509777"/>
              <a:gd name="connsiteY2" fmla="*/ 705394 h 1136469"/>
              <a:gd name="connsiteX3" fmla="*/ 0 w 509777"/>
              <a:gd name="connsiteY3" fmla="*/ 1136469 h 11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77" h="1136469">
                <a:moveTo>
                  <a:pt x="117565" y="0"/>
                </a:moveTo>
                <a:cubicBezTo>
                  <a:pt x="106679" y="76200"/>
                  <a:pt x="523058" y="322761"/>
                  <a:pt x="509451" y="418011"/>
                </a:cubicBezTo>
                <a:cubicBezTo>
                  <a:pt x="500743" y="583474"/>
                  <a:pt x="134983" y="535577"/>
                  <a:pt x="78377" y="705394"/>
                </a:cubicBezTo>
                <a:cubicBezTo>
                  <a:pt x="21771" y="875211"/>
                  <a:pt x="21771" y="1051560"/>
                  <a:pt x="0" y="1136469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02586">
            <a:off x="1089285" y="1798219"/>
            <a:ext cx="17487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Function 1 Called!</a:t>
            </a:r>
            <a:endParaRPr lang="he-IL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53864" y="3724627"/>
            <a:ext cx="431355" cy="1554481"/>
          </a:xfrm>
          <a:custGeom>
            <a:avLst/>
            <a:gdLst>
              <a:gd name="connsiteX0" fmla="*/ 182880 w 182880"/>
              <a:gd name="connsiteY0" fmla="*/ 0 h 1502229"/>
              <a:gd name="connsiteX1" fmla="*/ 0 w 182880"/>
              <a:gd name="connsiteY1" fmla="*/ 1502229 h 1502229"/>
              <a:gd name="connsiteX0" fmla="*/ 182880 w 340364"/>
              <a:gd name="connsiteY0" fmla="*/ 0 h 1502229"/>
              <a:gd name="connsiteX1" fmla="*/ 339634 w 340364"/>
              <a:gd name="connsiteY1" fmla="*/ 483326 h 1502229"/>
              <a:gd name="connsiteX2" fmla="*/ 0 w 340364"/>
              <a:gd name="connsiteY2" fmla="*/ 1502229 h 1502229"/>
              <a:gd name="connsiteX0" fmla="*/ 237641 w 395125"/>
              <a:gd name="connsiteY0" fmla="*/ 0 h 1502229"/>
              <a:gd name="connsiteX1" fmla="*/ 394395 w 395125"/>
              <a:gd name="connsiteY1" fmla="*/ 483326 h 1502229"/>
              <a:gd name="connsiteX2" fmla="*/ 15572 w 395125"/>
              <a:gd name="connsiteY2" fmla="*/ 992777 h 1502229"/>
              <a:gd name="connsiteX3" fmla="*/ 54761 w 395125"/>
              <a:gd name="connsiteY3" fmla="*/ 1502229 h 1502229"/>
              <a:gd name="connsiteX0" fmla="*/ 431277 w 431277"/>
              <a:gd name="connsiteY0" fmla="*/ 0 h 1502229"/>
              <a:gd name="connsiteX1" fmla="*/ 203 w 431277"/>
              <a:gd name="connsiteY1" fmla="*/ 470263 h 1502229"/>
              <a:gd name="connsiteX2" fmla="*/ 209208 w 431277"/>
              <a:gd name="connsiteY2" fmla="*/ 992777 h 1502229"/>
              <a:gd name="connsiteX3" fmla="*/ 248397 w 431277"/>
              <a:gd name="connsiteY3" fmla="*/ 1502229 h 1502229"/>
              <a:gd name="connsiteX0" fmla="*/ 431185 w 448639"/>
              <a:gd name="connsiteY0" fmla="*/ 0 h 1502229"/>
              <a:gd name="connsiteX1" fmla="*/ 111 w 448639"/>
              <a:gd name="connsiteY1" fmla="*/ 470263 h 1502229"/>
              <a:gd name="connsiteX2" fmla="*/ 444248 w 448639"/>
              <a:gd name="connsiteY2" fmla="*/ 783771 h 1502229"/>
              <a:gd name="connsiteX3" fmla="*/ 248305 w 448639"/>
              <a:gd name="connsiteY3" fmla="*/ 1502229 h 1502229"/>
              <a:gd name="connsiteX0" fmla="*/ 431185 w 448639"/>
              <a:gd name="connsiteY0" fmla="*/ 0 h 1554481"/>
              <a:gd name="connsiteX1" fmla="*/ 111 w 448639"/>
              <a:gd name="connsiteY1" fmla="*/ 470263 h 1554481"/>
              <a:gd name="connsiteX2" fmla="*/ 444248 w 448639"/>
              <a:gd name="connsiteY2" fmla="*/ 783771 h 1554481"/>
              <a:gd name="connsiteX3" fmla="*/ 235242 w 448639"/>
              <a:gd name="connsiteY3" fmla="*/ 1554481 h 1554481"/>
              <a:gd name="connsiteX0" fmla="*/ 431185 w 449589"/>
              <a:gd name="connsiteY0" fmla="*/ 0 h 1554481"/>
              <a:gd name="connsiteX1" fmla="*/ 111 w 449589"/>
              <a:gd name="connsiteY1" fmla="*/ 470263 h 1554481"/>
              <a:gd name="connsiteX2" fmla="*/ 444248 w 449589"/>
              <a:gd name="connsiteY2" fmla="*/ 783771 h 1554481"/>
              <a:gd name="connsiteX3" fmla="*/ 62288 w 449589"/>
              <a:gd name="connsiteY3" fmla="*/ 1062254 h 1554481"/>
              <a:gd name="connsiteX4" fmla="*/ 235242 w 449589"/>
              <a:gd name="connsiteY4" fmla="*/ 1554481 h 1554481"/>
              <a:gd name="connsiteX0" fmla="*/ 431268 w 431268"/>
              <a:gd name="connsiteY0" fmla="*/ 0 h 1554481"/>
              <a:gd name="connsiteX1" fmla="*/ 194 w 431268"/>
              <a:gd name="connsiteY1" fmla="*/ 470263 h 1554481"/>
              <a:gd name="connsiteX2" fmla="*/ 222262 w 431268"/>
              <a:gd name="connsiteY2" fmla="*/ 783771 h 1554481"/>
              <a:gd name="connsiteX3" fmla="*/ 62371 w 431268"/>
              <a:gd name="connsiteY3" fmla="*/ 1062254 h 1554481"/>
              <a:gd name="connsiteX4" fmla="*/ 235325 w 431268"/>
              <a:gd name="connsiteY4" fmla="*/ 1554481 h 1554481"/>
              <a:gd name="connsiteX0" fmla="*/ 431355 w 431355"/>
              <a:gd name="connsiteY0" fmla="*/ 0 h 1554481"/>
              <a:gd name="connsiteX1" fmla="*/ 281 w 431355"/>
              <a:gd name="connsiteY1" fmla="*/ 470263 h 1554481"/>
              <a:gd name="connsiteX2" fmla="*/ 222349 w 431355"/>
              <a:gd name="connsiteY2" fmla="*/ 783771 h 1554481"/>
              <a:gd name="connsiteX3" fmla="*/ 62458 w 431355"/>
              <a:gd name="connsiteY3" fmla="*/ 1062254 h 1554481"/>
              <a:gd name="connsiteX4" fmla="*/ 235412 w 431355"/>
              <a:gd name="connsiteY4" fmla="*/ 1554481 h 1554481"/>
              <a:gd name="connsiteX0" fmla="*/ 431355 w 431355"/>
              <a:gd name="connsiteY0" fmla="*/ 0 h 1554481"/>
              <a:gd name="connsiteX1" fmla="*/ 281 w 431355"/>
              <a:gd name="connsiteY1" fmla="*/ 470263 h 1554481"/>
              <a:gd name="connsiteX2" fmla="*/ 222349 w 431355"/>
              <a:gd name="connsiteY2" fmla="*/ 783771 h 1554481"/>
              <a:gd name="connsiteX3" fmla="*/ 62458 w 431355"/>
              <a:gd name="connsiteY3" fmla="*/ 1062254 h 1554481"/>
              <a:gd name="connsiteX4" fmla="*/ 235412 w 431355"/>
              <a:gd name="connsiteY4" fmla="*/ 1554481 h 155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55" h="1554481">
                <a:moveTo>
                  <a:pt x="431355" y="0"/>
                </a:moveTo>
                <a:cubicBezTo>
                  <a:pt x="420469" y="76200"/>
                  <a:pt x="13888" y="375013"/>
                  <a:pt x="281" y="470263"/>
                </a:cubicBezTo>
                <a:cubicBezTo>
                  <a:pt x="-8427" y="635726"/>
                  <a:pt x="187515" y="613954"/>
                  <a:pt x="222349" y="783771"/>
                </a:cubicBezTo>
                <a:cubicBezTo>
                  <a:pt x="200055" y="899853"/>
                  <a:pt x="97292" y="933802"/>
                  <a:pt x="62458" y="1062254"/>
                </a:cubicBezTo>
                <a:cubicBezTo>
                  <a:pt x="27624" y="1190706"/>
                  <a:pt x="252306" y="1489860"/>
                  <a:pt x="235412" y="1554481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922634">
            <a:off x="3088454" y="5265835"/>
            <a:ext cx="18409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Ping Packet Sent!</a:t>
            </a:r>
          </a:p>
        </p:txBody>
      </p:sp>
      <p:sp>
        <p:nvSpPr>
          <p:cNvPr id="17" name="Freeform 16"/>
          <p:cNvSpPr/>
          <p:nvPr/>
        </p:nvSpPr>
        <p:spPr>
          <a:xfrm>
            <a:off x="5525636" y="2502060"/>
            <a:ext cx="178858" cy="1136469"/>
          </a:xfrm>
          <a:custGeom>
            <a:avLst/>
            <a:gdLst>
              <a:gd name="connsiteX0" fmla="*/ 182880 w 182880"/>
              <a:gd name="connsiteY0" fmla="*/ 0 h 1502229"/>
              <a:gd name="connsiteX1" fmla="*/ 0 w 182880"/>
              <a:gd name="connsiteY1" fmla="*/ 1502229 h 1502229"/>
              <a:gd name="connsiteX0" fmla="*/ 182880 w 340364"/>
              <a:gd name="connsiteY0" fmla="*/ 0 h 1502229"/>
              <a:gd name="connsiteX1" fmla="*/ 339634 w 340364"/>
              <a:gd name="connsiteY1" fmla="*/ 483326 h 1502229"/>
              <a:gd name="connsiteX2" fmla="*/ 0 w 340364"/>
              <a:gd name="connsiteY2" fmla="*/ 1502229 h 1502229"/>
              <a:gd name="connsiteX0" fmla="*/ 237641 w 395125"/>
              <a:gd name="connsiteY0" fmla="*/ 0 h 1502229"/>
              <a:gd name="connsiteX1" fmla="*/ 394395 w 395125"/>
              <a:gd name="connsiteY1" fmla="*/ 483326 h 1502229"/>
              <a:gd name="connsiteX2" fmla="*/ 15572 w 395125"/>
              <a:gd name="connsiteY2" fmla="*/ 992777 h 1502229"/>
              <a:gd name="connsiteX3" fmla="*/ 54761 w 395125"/>
              <a:gd name="connsiteY3" fmla="*/ 1502229 h 1502229"/>
              <a:gd name="connsiteX0" fmla="*/ 1138978 w 1138978"/>
              <a:gd name="connsiteY0" fmla="*/ 0 h 1188721"/>
              <a:gd name="connsiteX1" fmla="*/ 394395 w 1138978"/>
              <a:gd name="connsiteY1" fmla="*/ 169818 h 1188721"/>
              <a:gd name="connsiteX2" fmla="*/ 15572 w 1138978"/>
              <a:gd name="connsiteY2" fmla="*/ 679269 h 1188721"/>
              <a:gd name="connsiteX3" fmla="*/ 54761 w 1138978"/>
              <a:gd name="connsiteY3" fmla="*/ 1188721 h 1188721"/>
              <a:gd name="connsiteX0" fmla="*/ 694840 w 694840"/>
              <a:gd name="connsiteY0" fmla="*/ 0 h 1254035"/>
              <a:gd name="connsiteX1" fmla="*/ 394395 w 694840"/>
              <a:gd name="connsiteY1" fmla="*/ 235132 h 1254035"/>
              <a:gd name="connsiteX2" fmla="*/ 15572 w 694840"/>
              <a:gd name="connsiteY2" fmla="*/ 744583 h 1254035"/>
              <a:gd name="connsiteX3" fmla="*/ 54761 w 694840"/>
              <a:gd name="connsiteY3" fmla="*/ 1254035 h 1254035"/>
              <a:gd name="connsiteX0" fmla="*/ 694840 w 694840"/>
              <a:gd name="connsiteY0" fmla="*/ 0 h 1254035"/>
              <a:gd name="connsiteX1" fmla="*/ 564212 w 694840"/>
              <a:gd name="connsiteY1" fmla="*/ 535577 h 1254035"/>
              <a:gd name="connsiteX2" fmla="*/ 15572 w 694840"/>
              <a:gd name="connsiteY2" fmla="*/ 744583 h 1254035"/>
              <a:gd name="connsiteX3" fmla="*/ 54761 w 694840"/>
              <a:gd name="connsiteY3" fmla="*/ 1254035 h 1254035"/>
              <a:gd name="connsiteX0" fmla="*/ 172326 w 564538"/>
              <a:gd name="connsiteY0" fmla="*/ 0 h 1136469"/>
              <a:gd name="connsiteX1" fmla="*/ 564212 w 564538"/>
              <a:gd name="connsiteY1" fmla="*/ 418011 h 1136469"/>
              <a:gd name="connsiteX2" fmla="*/ 15572 w 564538"/>
              <a:gd name="connsiteY2" fmla="*/ 627017 h 1136469"/>
              <a:gd name="connsiteX3" fmla="*/ 54761 w 564538"/>
              <a:gd name="connsiteY3" fmla="*/ 1136469 h 1136469"/>
              <a:gd name="connsiteX0" fmla="*/ 117565 w 509777"/>
              <a:gd name="connsiteY0" fmla="*/ 0 h 1136469"/>
              <a:gd name="connsiteX1" fmla="*/ 509451 w 509777"/>
              <a:gd name="connsiteY1" fmla="*/ 418011 h 1136469"/>
              <a:gd name="connsiteX2" fmla="*/ 78377 w 509777"/>
              <a:gd name="connsiteY2" fmla="*/ 705394 h 1136469"/>
              <a:gd name="connsiteX3" fmla="*/ 0 w 509777"/>
              <a:gd name="connsiteY3" fmla="*/ 1136469 h 1136469"/>
              <a:gd name="connsiteX0" fmla="*/ 117565 w 470622"/>
              <a:gd name="connsiteY0" fmla="*/ 0 h 1136469"/>
              <a:gd name="connsiteX1" fmla="*/ 470263 w 470622"/>
              <a:gd name="connsiteY1" fmla="*/ 561702 h 1136469"/>
              <a:gd name="connsiteX2" fmla="*/ 78377 w 470622"/>
              <a:gd name="connsiteY2" fmla="*/ 705394 h 1136469"/>
              <a:gd name="connsiteX3" fmla="*/ 0 w 470622"/>
              <a:gd name="connsiteY3" fmla="*/ 1136469 h 1136469"/>
              <a:gd name="connsiteX0" fmla="*/ 117565 w 470622"/>
              <a:gd name="connsiteY0" fmla="*/ 0 h 1136469"/>
              <a:gd name="connsiteX1" fmla="*/ 470263 w 470622"/>
              <a:gd name="connsiteY1" fmla="*/ 561702 h 1136469"/>
              <a:gd name="connsiteX2" fmla="*/ 156754 w 470622"/>
              <a:gd name="connsiteY2" fmla="*/ 875211 h 1136469"/>
              <a:gd name="connsiteX3" fmla="*/ 0 w 470622"/>
              <a:gd name="connsiteY3" fmla="*/ 1136469 h 1136469"/>
              <a:gd name="connsiteX0" fmla="*/ 130863 w 178858"/>
              <a:gd name="connsiteY0" fmla="*/ 0 h 1136469"/>
              <a:gd name="connsiteX1" fmla="*/ 236 w 178858"/>
              <a:gd name="connsiteY1" fmla="*/ 391884 h 1136469"/>
              <a:gd name="connsiteX2" fmla="*/ 170052 w 178858"/>
              <a:gd name="connsiteY2" fmla="*/ 875211 h 1136469"/>
              <a:gd name="connsiteX3" fmla="*/ 13298 w 178858"/>
              <a:gd name="connsiteY3" fmla="*/ 1136469 h 11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58" h="1136469">
                <a:moveTo>
                  <a:pt x="130863" y="0"/>
                </a:moveTo>
                <a:cubicBezTo>
                  <a:pt x="119977" y="76200"/>
                  <a:pt x="13843" y="296634"/>
                  <a:pt x="236" y="391884"/>
                </a:cubicBezTo>
                <a:cubicBezTo>
                  <a:pt x="-8472" y="557347"/>
                  <a:pt x="226658" y="705394"/>
                  <a:pt x="170052" y="875211"/>
                </a:cubicBezTo>
                <a:cubicBezTo>
                  <a:pt x="113446" y="1045028"/>
                  <a:pt x="35069" y="1051560"/>
                  <a:pt x="13298" y="1136469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02586">
            <a:off x="4664577" y="1758263"/>
            <a:ext cx="17487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Function 2 Called!</a:t>
            </a:r>
            <a:endParaRPr lang="he-IL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6000" b="1">
                <a:latin typeface="Courier New"/>
                <a:ea typeface="Courier New"/>
                <a:cs typeface="Courier New"/>
                <a:sym typeface="Courier New"/>
              </a:rPr>
              <a:t>Demo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212976"/>
            <a:ext cx="3443286" cy="26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542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400" indent="-572400"/>
            <a:r>
              <a:rPr lang="en-US" dirty="0" smtClean="0"/>
              <a:t>Stack trace</a:t>
            </a:r>
          </a:p>
          <a:p>
            <a:pPr marL="608400" indent="-572400"/>
            <a:r>
              <a:rPr lang="en-US" dirty="0" smtClean="0"/>
              <a:t>Real time packet buffers (</a:t>
            </a:r>
            <a:r>
              <a:rPr lang="en-US" dirty="0" err="1" smtClean="0"/>
              <a:t>sk_buff</a:t>
            </a:r>
            <a:r>
              <a:rPr lang="en-US" dirty="0" smtClean="0"/>
              <a:t>)</a:t>
            </a:r>
          </a:p>
          <a:p>
            <a:pPr marL="608400" indent="-572400"/>
            <a:r>
              <a:rPr lang="en-US" dirty="0" smtClean="0"/>
              <a:t>Function arguments</a:t>
            </a:r>
          </a:p>
          <a:p>
            <a:pPr marL="608400" indent="-572400"/>
            <a:r>
              <a:rPr lang="en-US" dirty="0" smtClean="0"/>
              <a:t>Return values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78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our tracing system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827584" y="4941168"/>
            <a:ext cx="1018456" cy="1171873"/>
            <a:chOff x="499703" y="2204864"/>
            <a:chExt cx="1018456" cy="11718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3568" y="2204864"/>
              <a:ext cx="65072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99703" y="3068960"/>
              <a:ext cx="1018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Update.sh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1115616" y="2996952"/>
            <a:ext cx="0" cy="1944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1336812" y="2996952"/>
            <a:ext cx="0" cy="1944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1560" y="1916832"/>
            <a:ext cx="1656184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kern="0" dirty="0">
                <a:solidFill>
                  <a:srgbClr val="000000"/>
                </a:solidFill>
                <a:sym typeface="Arial"/>
              </a:rPr>
              <a:t>Generic </a:t>
            </a:r>
            <a:r>
              <a:rPr lang="en-US" sz="1400" kern="0" dirty="0" err="1">
                <a:solidFill>
                  <a:srgbClr val="000000"/>
                </a:solidFill>
                <a:sym typeface="Arial"/>
              </a:rPr>
              <a:t>Patcher</a:t>
            </a:r>
            <a:endParaRPr lang="en-US" sz="1400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1570" y="1916832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sz="14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my_log(skb, arg1,arg2,arg3,'dma_','tx!!','!!!!')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52120" y="3212976"/>
            <a:ext cx="1512168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kern="0" dirty="0">
                <a:solidFill>
                  <a:srgbClr val="000000"/>
                </a:solidFill>
                <a:sym typeface="Arial"/>
              </a:rPr>
              <a:t>CHIP</a:t>
            </a: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1583668" y="3717032"/>
            <a:ext cx="4068452" cy="136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6" idx="3"/>
          </p:cNvCxnSpPr>
          <p:nvPr/>
        </p:nvCxnSpPr>
        <p:spPr>
          <a:xfrm flipH="1">
            <a:off x="1662175" y="4077072"/>
            <a:ext cx="4006443" cy="129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640403" y="5668568"/>
            <a:ext cx="3397471" cy="44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hape 405"/>
          <p:cNvSpPr/>
          <p:nvPr/>
        </p:nvSpPr>
        <p:spPr>
          <a:xfrm>
            <a:off x="5054372" y="5092585"/>
            <a:ext cx="998379" cy="99330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39"/>
          <p:cNvSpPr txBox="1"/>
          <p:nvPr/>
        </p:nvSpPr>
        <p:spPr>
          <a:xfrm rot="20480461">
            <a:off x="3255112" y="4624724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b="1" kern="0" dirty="0" err="1">
                <a:solidFill>
                  <a:srgbClr val="000000"/>
                </a:solidFill>
                <a:cs typeface="Arial"/>
                <a:sym typeface="Arial"/>
              </a:rPr>
              <a:t>Packets+Logs</a:t>
            </a:r>
            <a:endParaRPr lang="en-US" sz="1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9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/>
      <p:bldP spid="20" grpId="0" animBg="1"/>
      <p:bldP spid="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365104"/>
            <a:ext cx="3384376" cy="2593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Packet injection support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065436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3101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556792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5" y="4906339"/>
            <a:ext cx="2223432" cy="1703976"/>
          </a:xfrm>
          <a:prstGeom prst="rect">
            <a:avLst/>
          </a:prstGeom>
        </p:spPr>
      </p:pic>
      <p:pic>
        <p:nvPicPr>
          <p:cNvPr id="13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6" y="2060848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5663" y="84463"/>
            <a:ext cx="1953726" cy="3214473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608265" y="170533"/>
            <a:ext cx="1074645" cy="210489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14"/>
          <p:cNvSpPr/>
          <p:nvPr/>
        </p:nvSpPr>
        <p:spPr>
          <a:xfrm>
            <a:off x="1994480" y="937744"/>
            <a:ext cx="1953726" cy="3398332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2218127" y="966771"/>
            <a:ext cx="1443851" cy="2166606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5" b="96545" l="9222" r="899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17" name="Shape 417"/>
          <p:cNvSpPr/>
          <p:nvPr/>
        </p:nvSpPr>
        <p:spPr>
          <a:xfrm>
            <a:off x="4135758" y="1729023"/>
            <a:ext cx="1378359" cy="216660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18" name="Shape 418"/>
          <p:cNvSpPr txBox="1"/>
          <p:nvPr/>
        </p:nvSpPr>
        <p:spPr>
          <a:xfrm>
            <a:off x="129090" y="2413100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 dirty="0">
                <a:solidFill>
                  <a:srgbClr val="000000"/>
                </a:solidFill>
                <a:cs typeface="Arial"/>
                <a:sym typeface="Arial"/>
              </a:rPr>
              <a:t>Nexus One</a:t>
            </a:r>
          </a:p>
          <a:p>
            <a:pPr algn="ctr" rtl="0"/>
            <a:r>
              <a:rPr lang="en" sz="2400" b="1" kern="0" dirty="0">
                <a:solidFill>
                  <a:srgbClr val="000000"/>
                </a:solidFill>
                <a:cs typeface="Arial"/>
                <a:sym typeface="Arial"/>
              </a:rPr>
              <a:t>BCM4329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1979712" y="3368204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 dirty="0">
                <a:solidFill>
                  <a:srgbClr val="000000"/>
                </a:solidFill>
                <a:cs typeface="Arial"/>
                <a:sym typeface="Arial"/>
              </a:rPr>
              <a:t>SGS II</a:t>
            </a:r>
          </a:p>
          <a:p>
            <a:pPr algn="ctr" rtl="0"/>
            <a:r>
              <a:rPr lang="en" sz="2400" b="1" kern="0" dirty="0">
                <a:solidFill>
                  <a:srgbClr val="000000"/>
                </a:solidFill>
                <a:cs typeface="Arial"/>
                <a:sym typeface="Arial"/>
              </a:rPr>
              <a:t>BCM4330B1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3876437" y="4149044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Nexus 7</a:t>
            </a:r>
          </a:p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BCM4330B2</a:t>
            </a:r>
          </a:p>
        </p:txBody>
      </p:sp>
      <p:sp>
        <p:nvSpPr>
          <p:cNvPr id="421" name="Shape 421"/>
          <p:cNvSpPr/>
          <p:nvPr/>
        </p:nvSpPr>
        <p:spPr>
          <a:xfrm>
            <a:off x="5616037" y="2477119"/>
            <a:ext cx="1980299" cy="1980299"/>
          </a:xfrm>
          <a:prstGeom prst="rect">
            <a:avLst/>
          </a:prstGeom>
          <a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11" b="100000" l="9874" r="899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22" name="Shape 422"/>
          <p:cNvSpPr txBox="1"/>
          <p:nvPr/>
        </p:nvSpPr>
        <p:spPr>
          <a:xfrm>
            <a:off x="5550427" y="4592340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SGS III</a:t>
            </a:r>
          </a:p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BCM4334</a:t>
            </a:r>
          </a:p>
        </p:txBody>
      </p:sp>
      <p:sp>
        <p:nvSpPr>
          <p:cNvPr id="423" name="Shape 423"/>
          <p:cNvSpPr/>
          <p:nvPr/>
        </p:nvSpPr>
        <p:spPr>
          <a:xfrm>
            <a:off x="7355796" y="3131053"/>
            <a:ext cx="1854865" cy="2166607"/>
          </a:xfrm>
          <a:prstGeom prst="rect">
            <a:avLst/>
          </a:prstGeom>
          <a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24" name="Shape 424"/>
          <p:cNvSpPr txBox="1"/>
          <p:nvPr/>
        </p:nvSpPr>
        <p:spPr>
          <a:xfrm>
            <a:off x="7230361" y="5384428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SGS IV</a:t>
            </a:r>
          </a:p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BCM4335</a:t>
            </a:r>
          </a:p>
        </p:txBody>
      </p:sp>
      <p:sp>
        <p:nvSpPr>
          <p:cNvPr id="425" name="Shape 425"/>
          <p:cNvSpPr/>
          <p:nvPr/>
        </p:nvSpPr>
        <p:spPr>
          <a:xfrm>
            <a:off x="734317" y="437674"/>
            <a:ext cx="1074646" cy="109979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02792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6408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48680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ROM</a:t>
            </a:r>
            <a:endParaRPr lang="he-IL" sz="3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48680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RAM</a:t>
            </a:r>
            <a:endParaRPr lang="he-IL" sz="36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132856"/>
            <a:ext cx="2664296" cy="2088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 Pointers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4088" y="3356992"/>
            <a:ext cx="2664296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memset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2" descr="https://lh4.googleusercontent.com/7mRalGnpNnKKfwUP9sea4f_JkP9MVH88dniOnqwAPN4sITjUw_XBeJnfi_ZJeZZ2-pzhmFp2hykZkJ3tmGl9CbcaL-RDaszeAJMiSXuv4Z1z2Ybh6maRoegvuH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796240"/>
            <a:ext cx="2664296" cy="1865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6408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340768"/>
            <a:ext cx="2664296" cy="482453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132856"/>
            <a:ext cx="2664296" cy="15841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Function Pointers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4088" y="3356992"/>
            <a:ext cx="2664296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memset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608" y="4784881"/>
            <a:ext cx="2664296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smtClean="0">
                <a:solidFill>
                  <a:srgbClr val="FFFFFF"/>
                </a:solidFill>
              </a:rPr>
              <a:t>?????????????????????????????????????????...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608" y="3745498"/>
            <a:ext cx="2664296" cy="403582"/>
          </a:xfrm>
          <a:prstGeom prst="rect">
            <a:avLst/>
          </a:prstGeom>
          <a:solidFill>
            <a:srgbClr val="FA7F0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Copy Stub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4088" y="1340768"/>
            <a:ext cx="2664296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smtClean="0">
                <a:solidFill>
                  <a:srgbClr val="FFFFFF"/>
                </a:solidFill>
              </a:rPr>
              <a:t>CODE </a:t>
            </a:r>
            <a:r>
              <a:rPr lang="en-US" dirty="0" err="1" smtClean="0">
                <a:solidFill>
                  <a:srgbClr val="FFFFFF"/>
                </a:solidFill>
              </a:rPr>
              <a:t>CODE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...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404664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ROM</a:t>
            </a:r>
            <a:endParaRPr lang="he-IL" sz="54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404664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t>RAM</a:t>
            </a:r>
            <a:endParaRPr lang="he-IL" sz="4400" b="1" dirty="0">
              <a:solidFill>
                <a:srgbClr val="000000"/>
              </a:solidFill>
              <a:latin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6857 0.49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8200"/>
            <a:ext cx="870204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9777"/>
            <a:ext cx="83210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Arial"/>
              </a:rPr>
              <a:t>/* Return true if there may be more frames to read */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/>
            </a:r>
            <a:b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</a:br>
            <a:r>
              <a:rPr lang="en-US" sz="1400" b="1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static</a:t>
            </a:r>
            <a:r>
              <a:rPr lang="en-US" sz="1400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uint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dhdsdio_readframes</a:t>
            </a:r>
            <a:r>
              <a:rPr lang="en-US" sz="1400" b="1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(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dhd_bus_t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*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bus</a:t>
            </a:r>
            <a:r>
              <a:rPr lang="en-US" sz="1400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,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/>
            </a:r>
            <a:b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</a:b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		 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uint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maxframes</a:t>
            </a:r>
            <a:r>
              <a:rPr lang="en-US" sz="1400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,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bool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*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finished</a:t>
            </a:r>
            <a:r>
              <a:rPr lang="en-US" sz="1400" b="1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){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6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  <a:r>
              <a:rPr lang="en-US" sz="1600" b="1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ifdef</a:t>
            </a:r>
            <a:r>
              <a:rPr lang="en-US" sz="16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DHD_DEBUG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/>
            </a:r>
            <a:b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</a:b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if 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(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DHD_BYTES_ON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()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&amp;&amp;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DHD_DATA_ON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())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{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				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printk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(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KERN_DEBUG </a:t>
            </a:r>
            <a:r>
              <a:rPr lang="en-US" sz="1400" b="1" kern="0" dirty="0">
                <a:solidFill>
                  <a:srgbClr val="EDEDE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"Rx Data:\n"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);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				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print_hex_dump_bytes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("",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 DUMP_PREFIX_OFFSET,						 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rxbuf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len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);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}</a:t>
            </a:r>
          </a:p>
          <a:p>
            <a:pPr algn="l" rtl="0"/>
            <a:r>
              <a:rPr lang="en-US" sz="16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  <a:r>
              <a:rPr lang="en-US" sz="1600" b="1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endif</a:t>
            </a:r>
            <a:endParaRPr lang="en-US" sz="16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  <a:endParaRPr lang="en-US" sz="1400" b="1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.</a:t>
            </a:r>
            <a:endParaRPr lang="en-US" sz="1400" b="1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b="1" kern="0" dirty="0">
                <a:solidFill>
                  <a:srgbClr val="85716D">
                    <a:lumMod val="50000"/>
                  </a:srgbClr>
                </a:solidFill>
                <a:latin typeface="Courier New" pitchFamily="49" charset="0"/>
                <a:cs typeface="Courier New" pitchFamily="49" charset="0"/>
                <a:sym typeface="Arial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1400" kern="0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16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152400" y="152400"/>
            <a:ext cx="8334375" cy="7134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445" name="Shape 445"/>
          <p:cNvSpPr/>
          <p:nvPr/>
        </p:nvSpPr>
        <p:spPr>
          <a:xfrm>
            <a:off x="467544" y="1052736"/>
            <a:ext cx="7580947" cy="554461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5345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Packet injection support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Support other chipsets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065436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3101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556792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5" y="4906339"/>
            <a:ext cx="2223432" cy="1703976"/>
          </a:xfrm>
          <a:prstGeom prst="rect">
            <a:avLst/>
          </a:prstGeom>
        </p:spPr>
      </p:pic>
      <p:pic>
        <p:nvPicPr>
          <p:cNvPr id="13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3004088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6" y="2060848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Current Solution</a:t>
            </a:r>
            <a:endParaRPr lang="en" dirty="0"/>
          </a:p>
        </p:txBody>
      </p:sp>
      <p:sp>
        <p:nvSpPr>
          <p:cNvPr id="452" name="Shape 452"/>
          <p:cNvSpPr txBox="1"/>
          <p:nvPr/>
        </p:nvSpPr>
        <p:spPr>
          <a:xfrm>
            <a:off x="652875" y="2906336"/>
            <a:ext cx="1689000" cy="16850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 dirty="0">
                <a:solidFill>
                  <a:srgbClr val="000000"/>
                </a:solidFill>
                <a:cs typeface="Arial"/>
                <a:sym typeface="Arial"/>
              </a:rPr>
              <a:t>Wifi Chip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3398600" y="2906336"/>
            <a:ext cx="2213099" cy="16850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Kernel module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6601525" y="2906336"/>
            <a:ext cx="1689000" cy="16850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airodump</a:t>
            </a:r>
          </a:p>
        </p:txBody>
      </p:sp>
      <p:cxnSp>
        <p:nvCxnSpPr>
          <p:cNvPr id="455" name="Shape 455"/>
          <p:cNvCxnSpPr>
            <a:stCxn id="452" idx="3"/>
            <a:endCxn id="453" idx="1"/>
          </p:cNvCxnSpPr>
          <p:nvPr/>
        </p:nvCxnSpPr>
        <p:spPr>
          <a:xfrm>
            <a:off x="2341875" y="3748885"/>
            <a:ext cx="1056724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6" name="Shape 456"/>
          <p:cNvCxnSpPr>
            <a:stCxn id="453" idx="3"/>
            <a:endCxn id="454" idx="1"/>
          </p:cNvCxnSpPr>
          <p:nvPr/>
        </p:nvCxnSpPr>
        <p:spPr>
          <a:xfrm>
            <a:off x="5611699" y="3748885"/>
            <a:ext cx="989825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7" name="Shape 457"/>
          <p:cNvSpPr/>
          <p:nvPr/>
        </p:nvSpPr>
        <p:spPr>
          <a:xfrm>
            <a:off x="926262" y="3499136"/>
            <a:ext cx="989825" cy="932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58" name="Shape 458"/>
          <p:cNvSpPr/>
          <p:nvPr/>
        </p:nvSpPr>
        <p:spPr>
          <a:xfrm>
            <a:off x="4010237" y="3499136"/>
            <a:ext cx="989825" cy="932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http://blog.b92.net/user_stuff/upload/181/stock-photo-1164742-rubber-stamp-original.151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80" b="88930" l="3947" r="91842">
                        <a14:foregroundMark x1="42105" y1="50185" x2="42105" y2="50185"/>
                        <a14:foregroundMark x1="35000" y1="49446" x2="35000" y2="49446"/>
                        <a14:foregroundMark x1="18158" y1="54982" x2="18158" y2="54982"/>
                        <a14:foregroundMark x1="11316" y1="55720" x2="11316" y2="55720"/>
                        <a14:foregroundMark x1="53947" y1="49077" x2="53947" y2="49077"/>
                        <a14:foregroundMark x1="52368" y1="59041" x2="52368" y2="59041"/>
                        <a14:foregroundMark x1="62368" y1="47232" x2="62368" y2="47232"/>
                        <a14:foregroundMark x1="58421" y1="37269" x2="58421" y2="37269"/>
                        <a14:foregroundMark x1="75000" y1="44280" x2="75000" y2="44280"/>
                        <a14:foregroundMark x1="81842" y1="52768" x2="81842" y2="52768"/>
                        <a14:foregroundMark x1="40000" y1="35424" x2="40000" y2="35424"/>
                        <a14:foregroundMark x1="38158" y1="35793" x2="6053" y2="38376"/>
                        <a14:foregroundMark x1="15263" y1="65314" x2="7105" y2="65683"/>
                        <a14:foregroundMark x1="7368" y1="66421" x2="6316" y2="37638"/>
                        <a14:foregroundMark x1="15789" y1="65683" x2="90789" y2="59041"/>
                        <a14:foregroundMark x1="55000" y1="34686" x2="89474" y2="31365"/>
                        <a14:foregroundMark x1="90263" y1="36162" x2="90000" y2="48339"/>
                        <a14:foregroundMark x1="41316" y1="35055" x2="55789" y2="34317"/>
                        <a14:foregroundMark x1="22895" y1="42804" x2="22895" y2="42804"/>
                        <a14:foregroundMark x1="29474" y1="57934" x2="29474" y2="57934"/>
                        <a14:backgroundMark x1="9737" y1="63469" x2="16579" y2="64207"/>
                        <a14:backgroundMark x1="89474" y1="56089" x2="88421" y2="32472"/>
                        <a14:backgroundMark x1="69211" y1="36900" x2="68684" y2="53506"/>
                        <a14:backgroundMark x1="63421" y1="35424" x2="7632" y2="39483"/>
                        <a14:backgroundMark x1="89474" y1="57934" x2="18421" y2="63838"/>
                        <a14:backgroundMark x1="55263" y1="47232" x2="55789" y2="60148"/>
                        <a14:backgroundMark x1="73158" y1="50554" x2="73421" y2="47601"/>
                        <a14:backgroundMark x1="72632" y1="45756" x2="72632" y2="43173"/>
                        <a14:backgroundMark x1="75263" y1="39114" x2="75263" y2="36162"/>
                        <a14:backgroundMark x1="26316" y1="48708" x2="26316" y2="42435"/>
                        <a14:backgroundMark x1="13684" y1="44649" x2="14474" y2="6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2042">
            <a:off x="6235114" y="3012659"/>
            <a:ext cx="2671268" cy="19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585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6254"/>
            <a:ext cx="1879365" cy="283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410018"/>
            <a:ext cx="9291891" cy="5567210"/>
          </a:xfrm>
          <a:prstGeom prst="rect">
            <a:avLst/>
          </a:prstGeom>
        </p:spPr>
      </p:pic>
      <p:sp>
        <p:nvSpPr>
          <p:cNvPr id="471" name="Shape 471"/>
          <p:cNvSpPr txBox="1"/>
          <p:nvPr/>
        </p:nvSpPr>
        <p:spPr>
          <a:xfrm>
            <a:off x="3419872" y="1844824"/>
            <a:ext cx="4680520" cy="792088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36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Compiling the kernel takes time...</a:t>
            </a:r>
          </a:p>
        </p:txBody>
      </p:sp>
    </p:spTree>
    <p:extLst>
      <p:ext uri="{BB962C8B-B14F-4D97-AF65-F5344CB8AC3E}">
        <p14:creationId xmlns:p14="http://schemas.microsoft.com/office/powerpoint/2010/main" val="746548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6254"/>
            <a:ext cx="1879365" cy="283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410018"/>
            <a:ext cx="9291891" cy="5567210"/>
          </a:xfrm>
          <a:prstGeom prst="rect">
            <a:avLst/>
          </a:prstGeom>
        </p:spPr>
      </p:pic>
      <p:sp>
        <p:nvSpPr>
          <p:cNvPr id="471" name="Shape 471"/>
          <p:cNvSpPr txBox="1"/>
          <p:nvPr/>
        </p:nvSpPr>
        <p:spPr>
          <a:xfrm>
            <a:off x="3419872" y="2060848"/>
            <a:ext cx="4680520" cy="792088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-US" sz="36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support </a:t>
            </a:r>
            <a:r>
              <a:rPr lang="en-US" sz="3600" kern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lang="en-US" sz="36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chips</a:t>
            </a:r>
            <a:endParaRPr lang="en" sz="36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706101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6254"/>
            <a:ext cx="1879365" cy="283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410018"/>
            <a:ext cx="9291891" cy="5567210"/>
          </a:xfrm>
          <a:prstGeom prst="rect">
            <a:avLst/>
          </a:prstGeom>
        </p:spPr>
      </p:pic>
      <p:sp>
        <p:nvSpPr>
          <p:cNvPr id="471" name="Shape 471"/>
          <p:cNvSpPr txBox="1"/>
          <p:nvPr/>
        </p:nvSpPr>
        <p:spPr>
          <a:xfrm>
            <a:off x="3419872" y="2060848"/>
            <a:ext cx="4680520" cy="792088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-US" sz="36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~100 android devices</a:t>
            </a:r>
            <a:endParaRPr lang="en" sz="36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84395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6254"/>
            <a:ext cx="1879365" cy="283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-410018"/>
            <a:ext cx="9291891" cy="5567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Shape 471"/>
              <p:cNvSpPr txBox="1"/>
              <p:nvPr/>
            </p:nvSpPr>
            <p:spPr>
              <a:xfrm>
                <a:off x="3923928" y="1412776"/>
                <a:ext cx="3384376" cy="1991517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rtl="0">
                  <a:spcAft>
                    <a:spcPts val="1200"/>
                  </a:spcAft>
                </a:pPr>
                <a:r>
                  <a:rPr lang="en-US" sz="3200" kern="0" dirty="0" smtClean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100 devices</a:t>
                </a:r>
                <a:br>
                  <a:rPr lang="en-US" sz="3200" kern="0" dirty="0" smtClean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</a:br>
                <a:r>
                  <a:rPr lang="en-US" sz="3200" kern="0" dirty="0" smtClean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# of kernels</a:t>
                </a:r>
                <a:endParaRPr lang="en-US" sz="2800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36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mic Sans MS"/>
                        <a:cs typeface="Comic Sans MS"/>
                        <a:sym typeface="Comic Sans MS"/>
                      </a:rPr>
                      <m:t>∞</m:t>
                    </m:r>
                  </m:oMath>
                </a14:m>
                <a:r>
                  <a:rPr lang="en" sz="3600" kern="0" dirty="0" smtClean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time</a:t>
                </a:r>
                <a:endParaRPr lang="en" sz="3600" kern="0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mc:Choice>
        <mc:Fallback xmlns="">
          <p:sp>
            <p:nvSpPr>
              <p:cNvPr id="471" name="Shape 4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12776"/>
                <a:ext cx="3384376" cy="199151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1840" r="-5405" b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 flipV="1">
            <a:off x="4788024" y="2564904"/>
            <a:ext cx="2494880" cy="339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hape 471"/>
          <p:cNvSpPr txBox="1"/>
          <p:nvPr/>
        </p:nvSpPr>
        <p:spPr>
          <a:xfrm>
            <a:off x="4139952" y="1687415"/>
            <a:ext cx="504056" cy="661465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rtl="0"/>
            <a:r>
              <a:rPr lang="en-US" sz="3600" kern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endParaRPr lang="en" sz="36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463397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Staying in userland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652875" y="3497425"/>
            <a:ext cx="1689000" cy="180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Wifi Chip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3398600" y="3497425"/>
            <a:ext cx="2213099" cy="180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 dirty="0">
                <a:solidFill>
                  <a:srgbClr val="000000"/>
                </a:solidFill>
                <a:cs typeface="Arial"/>
                <a:sym typeface="Arial"/>
              </a:rPr>
              <a:t>Kernel module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6601525" y="3497425"/>
            <a:ext cx="1689000" cy="180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airodump</a:t>
            </a:r>
          </a:p>
        </p:txBody>
      </p:sp>
      <p:cxnSp>
        <p:nvCxnSpPr>
          <p:cNvPr id="496" name="Shape 496"/>
          <p:cNvCxnSpPr>
            <a:stCxn id="493" idx="3"/>
            <a:endCxn id="494" idx="1"/>
          </p:cNvCxnSpPr>
          <p:nvPr/>
        </p:nvCxnSpPr>
        <p:spPr>
          <a:xfrm>
            <a:off x="2341875" y="4401025"/>
            <a:ext cx="1056724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97" name="Shape 497"/>
          <p:cNvSpPr/>
          <p:nvPr/>
        </p:nvSpPr>
        <p:spPr>
          <a:xfrm>
            <a:off x="926262" y="4090225"/>
            <a:ext cx="989825" cy="932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98" name="Shape 498"/>
          <p:cNvSpPr/>
          <p:nvPr/>
        </p:nvSpPr>
        <p:spPr>
          <a:xfrm>
            <a:off x="4010237" y="4090225"/>
            <a:ext cx="989825" cy="932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"/>
          <p:cNvSpPr/>
          <p:nvPr/>
        </p:nvSpPr>
        <p:spPr>
          <a:xfrm>
            <a:off x="4983591" y="2420888"/>
            <a:ext cx="1172585" cy="1990164"/>
          </a:xfrm>
          <a:custGeom>
            <a:avLst/>
            <a:gdLst>
              <a:gd name="connsiteX0" fmla="*/ 1269403 w 1269403"/>
              <a:gd name="connsiteY0" fmla="*/ 0 h 2571077"/>
              <a:gd name="connsiteX1" fmla="*/ 0 w 1269403"/>
              <a:gd name="connsiteY1" fmla="*/ 2571077 h 2571077"/>
              <a:gd name="connsiteX0" fmla="*/ 1269403 w 1632838"/>
              <a:gd name="connsiteY0" fmla="*/ 0 h 2571077"/>
              <a:gd name="connsiteX1" fmla="*/ 1624405 w 1632838"/>
              <a:gd name="connsiteY1" fmla="*/ 1000461 h 2571077"/>
              <a:gd name="connsiteX2" fmla="*/ 0 w 1632838"/>
              <a:gd name="connsiteY2" fmla="*/ 2571077 h 2571077"/>
              <a:gd name="connsiteX0" fmla="*/ 1269403 w 1632838"/>
              <a:gd name="connsiteY0" fmla="*/ 0 h 2571077"/>
              <a:gd name="connsiteX1" fmla="*/ 1624405 w 1632838"/>
              <a:gd name="connsiteY1" fmla="*/ 1000461 h 2571077"/>
              <a:gd name="connsiteX2" fmla="*/ 1086522 w 1632838"/>
              <a:gd name="connsiteY2" fmla="*/ 2280621 h 2571077"/>
              <a:gd name="connsiteX3" fmla="*/ 0 w 1632838"/>
              <a:gd name="connsiteY3" fmla="*/ 2571077 h 2571077"/>
              <a:gd name="connsiteX0" fmla="*/ 1269403 w 1632838"/>
              <a:gd name="connsiteY0" fmla="*/ 0 h 2571077"/>
              <a:gd name="connsiteX1" fmla="*/ 1624405 w 1632838"/>
              <a:gd name="connsiteY1" fmla="*/ 1000461 h 2571077"/>
              <a:gd name="connsiteX2" fmla="*/ 1086522 w 1632838"/>
              <a:gd name="connsiteY2" fmla="*/ 2280621 h 2571077"/>
              <a:gd name="connsiteX3" fmla="*/ 0 w 1632838"/>
              <a:gd name="connsiteY3" fmla="*/ 2571077 h 2571077"/>
              <a:gd name="connsiteX0" fmla="*/ 1172585 w 1631568"/>
              <a:gd name="connsiteY0" fmla="*/ 0 h 1990164"/>
              <a:gd name="connsiteX1" fmla="*/ 1624405 w 1631568"/>
              <a:gd name="connsiteY1" fmla="*/ 419548 h 1990164"/>
              <a:gd name="connsiteX2" fmla="*/ 1086522 w 1631568"/>
              <a:gd name="connsiteY2" fmla="*/ 1699708 h 1990164"/>
              <a:gd name="connsiteX3" fmla="*/ 0 w 1631568"/>
              <a:gd name="connsiteY3" fmla="*/ 1990164 h 1990164"/>
              <a:gd name="connsiteX0" fmla="*/ 1172585 w 1172585"/>
              <a:gd name="connsiteY0" fmla="*/ 0 h 1990164"/>
              <a:gd name="connsiteX1" fmla="*/ 785309 w 1172585"/>
              <a:gd name="connsiteY1" fmla="*/ 419548 h 1990164"/>
              <a:gd name="connsiteX2" fmla="*/ 1086522 w 1172585"/>
              <a:gd name="connsiteY2" fmla="*/ 1699708 h 1990164"/>
              <a:gd name="connsiteX3" fmla="*/ 0 w 1172585"/>
              <a:gd name="connsiteY3" fmla="*/ 1990164 h 199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585" h="1990164">
                <a:moveTo>
                  <a:pt x="1172585" y="0"/>
                </a:moveTo>
                <a:cubicBezTo>
                  <a:pt x="1109832" y="132677"/>
                  <a:pt x="863750" y="253701"/>
                  <a:pt x="785309" y="419548"/>
                </a:cubicBezTo>
                <a:cubicBezTo>
                  <a:pt x="702834" y="713590"/>
                  <a:pt x="1271195" y="1427181"/>
                  <a:pt x="1086522" y="1699708"/>
                </a:cubicBezTo>
                <a:cubicBezTo>
                  <a:pt x="815788" y="1961477"/>
                  <a:pt x="129092" y="1855694"/>
                  <a:pt x="0" y="1990164"/>
                </a:cubicBezTo>
              </a:path>
            </a:pathLst>
          </a:custGeom>
          <a:noFill/>
          <a:ln w="38100" cmpd="sng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 rot="851964">
            <a:off x="5334323" y="2061361"/>
            <a:ext cx="20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This is a problem!</a:t>
            </a:r>
          </a:p>
        </p:txBody>
      </p:sp>
      <p:cxnSp>
        <p:nvCxnSpPr>
          <p:cNvPr id="17" name="Shape 456"/>
          <p:cNvCxnSpPr/>
          <p:nvPr/>
        </p:nvCxnSpPr>
        <p:spPr>
          <a:xfrm>
            <a:off x="5611699" y="4437112"/>
            <a:ext cx="989825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" name="Freeform 19"/>
          <p:cNvSpPr/>
          <p:nvPr/>
        </p:nvSpPr>
        <p:spPr>
          <a:xfrm rot="11270806">
            <a:off x="5852016" y="4432194"/>
            <a:ext cx="1945739" cy="1649100"/>
          </a:xfrm>
          <a:custGeom>
            <a:avLst/>
            <a:gdLst>
              <a:gd name="connsiteX0" fmla="*/ 1269403 w 1269403"/>
              <a:gd name="connsiteY0" fmla="*/ 0 h 2571077"/>
              <a:gd name="connsiteX1" fmla="*/ 0 w 1269403"/>
              <a:gd name="connsiteY1" fmla="*/ 2571077 h 2571077"/>
              <a:gd name="connsiteX0" fmla="*/ 1269403 w 1632838"/>
              <a:gd name="connsiteY0" fmla="*/ 0 h 2571077"/>
              <a:gd name="connsiteX1" fmla="*/ 1624405 w 1632838"/>
              <a:gd name="connsiteY1" fmla="*/ 1000461 h 2571077"/>
              <a:gd name="connsiteX2" fmla="*/ 0 w 1632838"/>
              <a:gd name="connsiteY2" fmla="*/ 2571077 h 2571077"/>
              <a:gd name="connsiteX0" fmla="*/ 1269403 w 1632838"/>
              <a:gd name="connsiteY0" fmla="*/ 0 h 2571077"/>
              <a:gd name="connsiteX1" fmla="*/ 1624405 w 1632838"/>
              <a:gd name="connsiteY1" fmla="*/ 1000461 h 2571077"/>
              <a:gd name="connsiteX2" fmla="*/ 1086522 w 1632838"/>
              <a:gd name="connsiteY2" fmla="*/ 2280621 h 2571077"/>
              <a:gd name="connsiteX3" fmla="*/ 0 w 1632838"/>
              <a:gd name="connsiteY3" fmla="*/ 2571077 h 2571077"/>
              <a:gd name="connsiteX0" fmla="*/ 1269403 w 1632838"/>
              <a:gd name="connsiteY0" fmla="*/ 0 h 2571077"/>
              <a:gd name="connsiteX1" fmla="*/ 1624405 w 1632838"/>
              <a:gd name="connsiteY1" fmla="*/ 1000461 h 2571077"/>
              <a:gd name="connsiteX2" fmla="*/ 1086522 w 1632838"/>
              <a:gd name="connsiteY2" fmla="*/ 2280621 h 2571077"/>
              <a:gd name="connsiteX3" fmla="*/ 0 w 1632838"/>
              <a:gd name="connsiteY3" fmla="*/ 2571077 h 2571077"/>
              <a:gd name="connsiteX0" fmla="*/ 1172585 w 1631568"/>
              <a:gd name="connsiteY0" fmla="*/ 0 h 1990164"/>
              <a:gd name="connsiteX1" fmla="*/ 1624405 w 1631568"/>
              <a:gd name="connsiteY1" fmla="*/ 419548 h 1990164"/>
              <a:gd name="connsiteX2" fmla="*/ 1086522 w 1631568"/>
              <a:gd name="connsiteY2" fmla="*/ 1699708 h 1990164"/>
              <a:gd name="connsiteX3" fmla="*/ 0 w 1631568"/>
              <a:gd name="connsiteY3" fmla="*/ 1990164 h 1990164"/>
              <a:gd name="connsiteX0" fmla="*/ 1172585 w 1172585"/>
              <a:gd name="connsiteY0" fmla="*/ 0 h 1990164"/>
              <a:gd name="connsiteX1" fmla="*/ 785309 w 1172585"/>
              <a:gd name="connsiteY1" fmla="*/ 419548 h 1990164"/>
              <a:gd name="connsiteX2" fmla="*/ 1086522 w 1172585"/>
              <a:gd name="connsiteY2" fmla="*/ 1699708 h 1990164"/>
              <a:gd name="connsiteX3" fmla="*/ 0 w 1172585"/>
              <a:gd name="connsiteY3" fmla="*/ 1990164 h 1990164"/>
              <a:gd name="connsiteX0" fmla="*/ 1860590 w 1860590"/>
              <a:gd name="connsiteY0" fmla="*/ 0 h 1649100"/>
              <a:gd name="connsiteX1" fmla="*/ 785309 w 1860590"/>
              <a:gd name="connsiteY1" fmla="*/ 78484 h 1649100"/>
              <a:gd name="connsiteX2" fmla="*/ 1086522 w 1860590"/>
              <a:gd name="connsiteY2" fmla="*/ 1358644 h 1649100"/>
              <a:gd name="connsiteX3" fmla="*/ 0 w 1860590"/>
              <a:gd name="connsiteY3" fmla="*/ 1649100 h 1649100"/>
              <a:gd name="connsiteX0" fmla="*/ 1860590 w 1860590"/>
              <a:gd name="connsiteY0" fmla="*/ 0 h 1649100"/>
              <a:gd name="connsiteX1" fmla="*/ 1150562 w 1860590"/>
              <a:gd name="connsiteY1" fmla="*/ 310188 h 1649100"/>
              <a:gd name="connsiteX2" fmla="*/ 1086522 w 1860590"/>
              <a:gd name="connsiteY2" fmla="*/ 1358644 h 1649100"/>
              <a:gd name="connsiteX3" fmla="*/ 0 w 1860590"/>
              <a:gd name="connsiteY3" fmla="*/ 1649100 h 1649100"/>
              <a:gd name="connsiteX0" fmla="*/ 1860590 w 1860590"/>
              <a:gd name="connsiteY0" fmla="*/ 0 h 1649100"/>
              <a:gd name="connsiteX1" fmla="*/ 1150562 w 1860590"/>
              <a:gd name="connsiteY1" fmla="*/ 310188 h 1649100"/>
              <a:gd name="connsiteX2" fmla="*/ 269281 w 1860590"/>
              <a:gd name="connsiteY2" fmla="*/ 637970 h 1649100"/>
              <a:gd name="connsiteX3" fmla="*/ 0 w 1860590"/>
              <a:gd name="connsiteY3" fmla="*/ 1649100 h 1649100"/>
              <a:gd name="connsiteX0" fmla="*/ 1860590 w 1860590"/>
              <a:gd name="connsiteY0" fmla="*/ 0 h 1649100"/>
              <a:gd name="connsiteX1" fmla="*/ 1243387 w 1860590"/>
              <a:gd name="connsiteY1" fmla="*/ 425595 h 1649100"/>
              <a:gd name="connsiteX2" fmla="*/ 269281 w 1860590"/>
              <a:gd name="connsiteY2" fmla="*/ 637970 h 1649100"/>
              <a:gd name="connsiteX3" fmla="*/ 0 w 1860590"/>
              <a:gd name="connsiteY3" fmla="*/ 1649100 h 1649100"/>
              <a:gd name="connsiteX0" fmla="*/ 1860590 w 1860590"/>
              <a:gd name="connsiteY0" fmla="*/ 0 h 1649100"/>
              <a:gd name="connsiteX1" fmla="*/ 1243387 w 1860590"/>
              <a:gd name="connsiteY1" fmla="*/ 425595 h 1649100"/>
              <a:gd name="connsiteX2" fmla="*/ 269281 w 1860590"/>
              <a:gd name="connsiteY2" fmla="*/ 637970 h 1649100"/>
              <a:gd name="connsiteX3" fmla="*/ 0 w 1860590"/>
              <a:gd name="connsiteY3" fmla="*/ 1649100 h 1649100"/>
              <a:gd name="connsiteX0" fmla="*/ 1868204 w 1868204"/>
              <a:gd name="connsiteY0" fmla="*/ 0 h 1649100"/>
              <a:gd name="connsiteX1" fmla="*/ 1251001 w 1868204"/>
              <a:gd name="connsiteY1" fmla="*/ 425595 h 1649100"/>
              <a:gd name="connsiteX2" fmla="*/ 276895 w 1868204"/>
              <a:gd name="connsiteY2" fmla="*/ 637970 h 1649100"/>
              <a:gd name="connsiteX3" fmla="*/ 7614 w 1868204"/>
              <a:gd name="connsiteY3" fmla="*/ 1649100 h 1649100"/>
              <a:gd name="connsiteX0" fmla="*/ 1972510 w 1972510"/>
              <a:gd name="connsiteY0" fmla="*/ 0 h 1649100"/>
              <a:gd name="connsiteX1" fmla="*/ 1355307 w 1972510"/>
              <a:gd name="connsiteY1" fmla="*/ 425595 h 1649100"/>
              <a:gd name="connsiteX2" fmla="*/ 381201 w 1972510"/>
              <a:gd name="connsiteY2" fmla="*/ 637970 h 1649100"/>
              <a:gd name="connsiteX3" fmla="*/ 111920 w 1972510"/>
              <a:gd name="connsiteY3" fmla="*/ 1649100 h 1649100"/>
              <a:gd name="connsiteX0" fmla="*/ 1960768 w 1960768"/>
              <a:gd name="connsiteY0" fmla="*/ 0 h 1649100"/>
              <a:gd name="connsiteX1" fmla="*/ 1343565 w 1960768"/>
              <a:gd name="connsiteY1" fmla="*/ 425595 h 1649100"/>
              <a:gd name="connsiteX2" fmla="*/ 401111 w 1960768"/>
              <a:gd name="connsiteY2" fmla="*/ 774628 h 1649100"/>
              <a:gd name="connsiteX3" fmla="*/ 100178 w 1960768"/>
              <a:gd name="connsiteY3" fmla="*/ 1649100 h 1649100"/>
              <a:gd name="connsiteX0" fmla="*/ 1947363 w 1947363"/>
              <a:gd name="connsiteY0" fmla="*/ 0 h 1649100"/>
              <a:gd name="connsiteX1" fmla="*/ 1330160 w 1947363"/>
              <a:gd name="connsiteY1" fmla="*/ 425595 h 1649100"/>
              <a:gd name="connsiteX2" fmla="*/ 428917 w 1947363"/>
              <a:gd name="connsiteY2" fmla="*/ 794589 h 1649100"/>
              <a:gd name="connsiteX3" fmla="*/ 86773 w 1947363"/>
              <a:gd name="connsiteY3" fmla="*/ 1649100 h 1649100"/>
              <a:gd name="connsiteX0" fmla="*/ 1947363 w 1947363"/>
              <a:gd name="connsiteY0" fmla="*/ 0 h 1649100"/>
              <a:gd name="connsiteX1" fmla="*/ 1330160 w 1947363"/>
              <a:gd name="connsiteY1" fmla="*/ 425595 h 1649100"/>
              <a:gd name="connsiteX2" fmla="*/ 428917 w 1947363"/>
              <a:gd name="connsiteY2" fmla="*/ 794589 h 1649100"/>
              <a:gd name="connsiteX3" fmla="*/ 86773 w 1947363"/>
              <a:gd name="connsiteY3" fmla="*/ 1649100 h 1649100"/>
              <a:gd name="connsiteX0" fmla="*/ 1945739 w 1945739"/>
              <a:gd name="connsiteY0" fmla="*/ 0 h 1649100"/>
              <a:gd name="connsiteX1" fmla="*/ 1328536 w 1945739"/>
              <a:gd name="connsiteY1" fmla="*/ 425595 h 1649100"/>
              <a:gd name="connsiteX2" fmla="*/ 427293 w 1945739"/>
              <a:gd name="connsiteY2" fmla="*/ 794589 h 1649100"/>
              <a:gd name="connsiteX3" fmla="*/ 85149 w 1945739"/>
              <a:gd name="connsiteY3" fmla="*/ 1649100 h 164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739" h="1649100">
                <a:moveTo>
                  <a:pt x="1945739" y="0"/>
                </a:moveTo>
                <a:cubicBezTo>
                  <a:pt x="1882986" y="132677"/>
                  <a:pt x="1406977" y="259748"/>
                  <a:pt x="1328536" y="425595"/>
                </a:cubicBezTo>
                <a:cubicBezTo>
                  <a:pt x="1246061" y="719637"/>
                  <a:pt x="777254" y="512103"/>
                  <a:pt x="427293" y="794589"/>
                </a:cubicBezTo>
                <a:cubicBezTo>
                  <a:pt x="-69457" y="997766"/>
                  <a:pt x="-56454" y="1410915"/>
                  <a:pt x="85149" y="1649100"/>
                </a:cubicBezTo>
              </a:path>
            </a:pathLst>
          </a:custGeom>
          <a:noFill/>
          <a:ln w="38100" cmpd="sng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20909848">
            <a:off x="3950831" y="5699608"/>
            <a:ext cx="209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We also like our tools untouched</a:t>
            </a:r>
          </a:p>
        </p:txBody>
      </p:sp>
    </p:spTree>
    <p:extLst>
      <p:ext uri="{BB962C8B-B14F-4D97-AF65-F5344CB8AC3E}">
        <p14:creationId xmlns:p14="http://schemas.microsoft.com/office/powerpoint/2010/main" val="16107556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0" grpId="0" animBg="1"/>
      <p:bldP spid="2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LD_PRELOAD</a:t>
            </a:r>
            <a:endParaRPr lang="en"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19866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lvl="0" indent="-571500" rtl="0">
              <a:buClr>
                <a:schemeClr val="dk2"/>
              </a:buClr>
            </a:pPr>
            <a:r>
              <a:rPr lang="en" sz="3600" dirty="0" smtClean="0"/>
              <a:t>Environment variable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sz="3600" dirty="0" smtClean="0"/>
              <a:t>Shared object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sz="3600" dirty="0" smtClean="0"/>
              <a:t>Loaded first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sz="3600" dirty="0" smtClean="0"/>
              <a:t>Ideal for hooking</a:t>
            </a:r>
            <a:endParaRPr lang="en" sz="3600" dirty="0"/>
          </a:p>
        </p:txBody>
      </p:sp>
      <p:sp>
        <p:nvSpPr>
          <p:cNvPr id="4" name="Rectangle 3"/>
          <p:cNvSpPr/>
          <p:nvPr/>
        </p:nvSpPr>
        <p:spPr>
          <a:xfrm>
            <a:off x="220980" y="4221088"/>
            <a:ext cx="8702040" cy="2179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65104"/>
            <a:ext cx="8321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 LD_PRELOAD=`pwd`/libmytest.so ping 8.8.8.8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HELP!!! I’m trapped inside a foreign binary!!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PING 8.8.8.8 (8.8.8.8) 56(84) bytes of data.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64 bytes from 8.8.8.8: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icmp_seq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=1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ttl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=43 time=75.2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ms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64 bytes from 8.8.8.8: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icmp_seq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=2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ttl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=43 time=75.5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ms</a:t>
            </a:r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endParaRPr lang="en-US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083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457200" y="919199"/>
            <a:ext cx="8229600" cy="4837499"/>
          </a:xfrm>
          <a:prstGeom prst="rect">
            <a:avLst/>
          </a:prstGeom>
          <a:solidFill>
            <a:schemeClr val="lt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902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6287E"/>
                </a:solidFill>
                <a:latin typeface="Courier New"/>
                <a:ea typeface="Courier New"/>
                <a:cs typeface="Courier New"/>
                <a:sym typeface="Courier New"/>
              </a:rPr>
              <a:t>ioctl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902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fd, </a:t>
            </a:r>
            <a:r>
              <a:rPr lang="en" sz="1400" dirty="0">
                <a:solidFill>
                  <a:srgbClr val="902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request, </a:t>
            </a:r>
            <a:r>
              <a:rPr lang="en" sz="1400" dirty="0">
                <a:solidFill>
                  <a:srgbClr val="90200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data)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switch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(request)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{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SIOCGIFHWADDR: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debug_print(</a:t>
            </a:r>
            <a:r>
              <a:rPr lang="en" sz="1400" dirty="0">
                <a:solidFill>
                  <a:srgbClr val="4070A0"/>
                </a:solidFill>
                <a:latin typeface="Courier New"/>
                <a:ea typeface="Courier New"/>
                <a:cs typeface="Courier New"/>
                <a:sym typeface="Courier New"/>
              </a:rPr>
              <a:t>"Handling HW Addr</a:t>
            </a:r>
            <a:r>
              <a:rPr lang="en" sz="1400" b="1" dirty="0">
                <a:solidFill>
                  <a:srgbClr val="4070A0"/>
                </a:solidFill>
                <a:latin typeface="Courier New"/>
                <a:ea typeface="Courier New"/>
                <a:cs typeface="Courier New"/>
                <a:sym typeface="Courier New"/>
              </a:rPr>
              <a:t>\n</a:t>
            </a:r>
            <a:r>
              <a:rPr lang="en" sz="1400" dirty="0">
                <a:solidFill>
                  <a:srgbClr val="4070A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ifreq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p_ifr;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p_ifr 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ifreq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)data;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p_ifr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ifr_hwaddr.sa_family 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ARPHRD_IEEE80211_RADIOTAP;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done;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SIOCGIWMODE: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iwreq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p_wrq;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p_wrq 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iwreq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)data;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p_wrq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u.mode </a:t>
            </a:r>
            <a:r>
              <a:rPr lang="en" sz="1400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IW_MODE_MONITOR;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b="1" dirty="0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goto</a:t>
            </a: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done;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b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endParaRPr dirty="0"/>
          </a:p>
        </p:txBody>
      </p:sp>
      <p:sp>
        <p:nvSpPr>
          <p:cNvPr id="508" name="Shape 508"/>
          <p:cNvSpPr txBox="1"/>
          <p:nvPr/>
        </p:nvSpPr>
        <p:spPr>
          <a:xfrm>
            <a:off x="746825" y="211430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l" rtl="0"/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4317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74250" y="1066699"/>
            <a:ext cx="8229600" cy="4837499"/>
          </a:xfrm>
          <a:prstGeom prst="rect">
            <a:avLst/>
          </a:prstGeom>
          <a:solidFill>
            <a:schemeClr val="lt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ifdef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DHD_DEBUG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DHD_ERROR(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DHD_ERROR_VAL)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DHD_TRACE(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DHD_TRACE_VAL)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DHD_INFO(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DHD_INFO_VAL)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DHD_DATA(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DHD_DATA_VAL)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DHD_CTL(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DHD_CTL_VAL)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DHD_TIMER(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DHD_TIMER_VAL)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DHD_HDRS(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DHD_HDRS_VAL)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DHD_BYTES(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DHD_BYTES_VAL)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DHD_INTR(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DHD_INTR_VAL)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DHD_GLOM(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DHD_GLOM_VAL)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DHD_EVENT(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DHD_EVENT_VAL)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DHD_BTA(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DHD_BTA_VAL)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rgbClr val="000000"/>
              </a:solidFill>
              <a:latin typeface="Courier New" pitchFamily="49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#define DHD_ISCAN(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)  do {if (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dhd_msg_level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&amp; DHD_ISCAN_VAL)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printf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args</a:t>
            </a: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;} while (0)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 smtClean="0">
                <a:solidFill>
                  <a:srgbClr val="007020"/>
                </a:solidFill>
                <a:latin typeface="Courier New" pitchFamily="49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Staying in userland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415332" y="2293676"/>
            <a:ext cx="1755731" cy="5165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l" rtl="0"/>
            <a:r>
              <a:rPr lang="en" kern="0" dirty="0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LD_PRELOAD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652875" y="3497425"/>
            <a:ext cx="1689000" cy="180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Wifi Chip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3398600" y="3497425"/>
            <a:ext cx="2213099" cy="180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Kernel module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6843440" y="3497425"/>
            <a:ext cx="1689000" cy="180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airodump</a:t>
            </a:r>
          </a:p>
        </p:txBody>
      </p:sp>
      <p:cxnSp>
        <p:nvCxnSpPr>
          <p:cNvPr id="496" name="Shape 496"/>
          <p:cNvCxnSpPr>
            <a:stCxn id="493" idx="3"/>
            <a:endCxn id="494" idx="1"/>
          </p:cNvCxnSpPr>
          <p:nvPr/>
        </p:nvCxnSpPr>
        <p:spPr>
          <a:xfrm>
            <a:off x="2341875" y="4401025"/>
            <a:ext cx="1056724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97" name="Shape 497"/>
          <p:cNvSpPr/>
          <p:nvPr/>
        </p:nvSpPr>
        <p:spPr>
          <a:xfrm>
            <a:off x="926262" y="4090225"/>
            <a:ext cx="989825" cy="932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98" name="Shape 498"/>
          <p:cNvSpPr/>
          <p:nvPr/>
        </p:nvSpPr>
        <p:spPr>
          <a:xfrm>
            <a:off x="4010237" y="4090225"/>
            <a:ext cx="989825" cy="932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99" name="Shape 499"/>
          <p:cNvSpPr/>
          <p:nvPr/>
        </p:nvSpPr>
        <p:spPr>
          <a:xfrm>
            <a:off x="7172092" y="2598447"/>
            <a:ext cx="768336" cy="873578"/>
          </a:xfrm>
          <a:custGeom>
            <a:avLst/>
            <a:gdLst>
              <a:gd name="connsiteX0" fmla="*/ 0 w 26714"/>
              <a:gd name="connsiteY0" fmla="*/ 0 h 31643"/>
              <a:gd name="connsiteX1" fmla="*/ 20480 w 26714"/>
              <a:gd name="connsiteY1" fmla="*/ 18608 h 31643"/>
              <a:gd name="connsiteX2" fmla="*/ 26714 w 26714"/>
              <a:gd name="connsiteY2" fmla="*/ 31643 h 31643"/>
              <a:gd name="connsiteX0" fmla="*/ 0 w 27350"/>
              <a:gd name="connsiteY0" fmla="*/ 0 h 31643"/>
              <a:gd name="connsiteX1" fmla="*/ 24183 w 27350"/>
              <a:gd name="connsiteY1" fmla="*/ 8773 h 31643"/>
              <a:gd name="connsiteX2" fmla="*/ 26714 w 27350"/>
              <a:gd name="connsiteY2" fmla="*/ 31643 h 31643"/>
              <a:gd name="connsiteX0" fmla="*/ 0 w 32004"/>
              <a:gd name="connsiteY0" fmla="*/ 0 h 30749"/>
              <a:gd name="connsiteX1" fmla="*/ 24183 w 32004"/>
              <a:gd name="connsiteY1" fmla="*/ 8773 h 30749"/>
              <a:gd name="connsiteX2" fmla="*/ 32004 w 32004"/>
              <a:gd name="connsiteY2" fmla="*/ 30749 h 30749"/>
              <a:gd name="connsiteX0" fmla="*/ 0 w 32004"/>
              <a:gd name="connsiteY0" fmla="*/ 0 h 30749"/>
              <a:gd name="connsiteX1" fmla="*/ 21538 w 32004"/>
              <a:gd name="connsiteY1" fmla="*/ 9220 h 30749"/>
              <a:gd name="connsiteX2" fmla="*/ 32004 w 32004"/>
              <a:gd name="connsiteY2" fmla="*/ 30749 h 3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" h="30749" extrusionOk="0">
                <a:moveTo>
                  <a:pt x="0" y="0"/>
                </a:moveTo>
                <a:cubicBezTo>
                  <a:pt x="4912" y="1983"/>
                  <a:pt x="15586" y="5063"/>
                  <a:pt x="21538" y="9220"/>
                </a:cubicBezTo>
                <a:cubicBezTo>
                  <a:pt x="27489" y="13376"/>
                  <a:pt x="30965" y="28576"/>
                  <a:pt x="32004" y="30749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500" name="Shape 500"/>
          <p:cNvSpPr/>
          <p:nvPr/>
        </p:nvSpPr>
        <p:spPr>
          <a:xfrm>
            <a:off x="4611955" y="2543575"/>
            <a:ext cx="819825" cy="975175"/>
          </a:xfrm>
          <a:custGeom>
            <a:avLst/>
            <a:gdLst>
              <a:gd name="connsiteX0" fmla="*/ 0 w 32793"/>
              <a:gd name="connsiteY0" fmla="*/ 39007 h 39007"/>
              <a:gd name="connsiteX1" fmla="*/ 8501 w 32793"/>
              <a:gd name="connsiteY1" fmla="*/ 22570 h 39007"/>
              <a:gd name="connsiteX2" fmla="*/ 32793 w 32793"/>
              <a:gd name="connsiteY2" fmla="*/ 0 h 39007"/>
              <a:gd name="connsiteX0" fmla="*/ 0 w 32793"/>
              <a:gd name="connsiteY0" fmla="*/ 39007 h 39007"/>
              <a:gd name="connsiteX1" fmla="*/ 4945 w 32793"/>
              <a:gd name="connsiteY1" fmla="*/ 9870 h 39007"/>
              <a:gd name="connsiteX2" fmla="*/ 32793 w 32793"/>
              <a:gd name="connsiteY2" fmla="*/ 0 h 39007"/>
              <a:gd name="connsiteX0" fmla="*/ 0 w 32793"/>
              <a:gd name="connsiteY0" fmla="*/ 39007 h 39007"/>
              <a:gd name="connsiteX1" fmla="*/ 9517 w 32793"/>
              <a:gd name="connsiteY1" fmla="*/ 13934 h 39007"/>
              <a:gd name="connsiteX2" fmla="*/ 32793 w 32793"/>
              <a:gd name="connsiteY2" fmla="*/ 0 h 3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93" h="39007" extrusionOk="0">
                <a:moveTo>
                  <a:pt x="0" y="39007"/>
                </a:moveTo>
                <a:cubicBezTo>
                  <a:pt x="1416" y="36267"/>
                  <a:pt x="4982" y="18657"/>
                  <a:pt x="9517" y="13934"/>
                </a:cubicBezTo>
                <a:cubicBezTo>
                  <a:pt x="14051" y="9210"/>
                  <a:pt x="29675" y="1983"/>
                  <a:pt x="32793" y="0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cxnSp>
        <p:nvCxnSpPr>
          <p:cNvPr id="501" name="Shape 501"/>
          <p:cNvCxnSpPr/>
          <p:nvPr/>
        </p:nvCxnSpPr>
        <p:spPr>
          <a:xfrm>
            <a:off x="3641550" y="4123300"/>
            <a:ext cx="1694999" cy="828599"/>
          </a:xfrm>
          <a:prstGeom prst="straightConnector1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2" name="Shape 502"/>
          <p:cNvCxnSpPr/>
          <p:nvPr/>
        </p:nvCxnSpPr>
        <p:spPr>
          <a:xfrm rot="10800000" flipH="1">
            <a:off x="3839925" y="4080775"/>
            <a:ext cx="1487700" cy="793499"/>
          </a:xfrm>
          <a:prstGeom prst="straightConnector1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4" name="Picture 2" descr="http://blog.b92.net/user_stuff/upload/181/stock-photo-1164742-rubber-stamp-original.151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80" b="88930" l="3947" r="91842">
                        <a14:foregroundMark x1="42105" y1="50185" x2="42105" y2="50185"/>
                        <a14:foregroundMark x1="35000" y1="49446" x2="35000" y2="49446"/>
                        <a14:foregroundMark x1="18158" y1="54982" x2="18158" y2="54982"/>
                        <a14:foregroundMark x1="11316" y1="55720" x2="11316" y2="55720"/>
                        <a14:foregroundMark x1="53947" y1="49077" x2="53947" y2="49077"/>
                        <a14:foregroundMark x1="52368" y1="59041" x2="52368" y2="59041"/>
                        <a14:foregroundMark x1="62368" y1="47232" x2="62368" y2="47232"/>
                        <a14:foregroundMark x1="58421" y1="37269" x2="58421" y2="37269"/>
                        <a14:foregroundMark x1="75000" y1="44280" x2="75000" y2="44280"/>
                        <a14:foregroundMark x1="81842" y1="52768" x2="81842" y2="52768"/>
                        <a14:foregroundMark x1="40000" y1="35424" x2="40000" y2="35424"/>
                        <a14:foregroundMark x1="38158" y1="35793" x2="6053" y2="38376"/>
                        <a14:foregroundMark x1="15263" y1="65314" x2="7105" y2="65683"/>
                        <a14:foregroundMark x1="7368" y1="66421" x2="6316" y2="37638"/>
                        <a14:foregroundMark x1="15789" y1="65683" x2="90789" y2="59041"/>
                        <a14:foregroundMark x1="55000" y1="34686" x2="89474" y2="31365"/>
                        <a14:foregroundMark x1="90263" y1="36162" x2="90000" y2="48339"/>
                        <a14:foregroundMark x1="41316" y1="35055" x2="55789" y2="34317"/>
                        <a14:foregroundMark x1="22895" y1="42804" x2="22895" y2="42804"/>
                        <a14:foregroundMark x1="29474" y1="57934" x2="29474" y2="57934"/>
                        <a14:backgroundMark x1="9737" y1="63469" x2="16579" y2="64207"/>
                        <a14:backgroundMark x1="89474" y1="56089" x2="88421" y2="32472"/>
                        <a14:backgroundMark x1="69211" y1="36900" x2="68684" y2="53506"/>
                        <a14:backgroundMark x1="63421" y1="35424" x2="7632" y2="39483"/>
                        <a14:backgroundMark x1="89474" y1="57934" x2="18421" y2="63838"/>
                        <a14:backgroundMark x1="55263" y1="47232" x2="55789" y2="60148"/>
                        <a14:backgroundMark x1="73158" y1="50554" x2="73421" y2="47601"/>
                        <a14:backgroundMark x1="72632" y1="45756" x2="72632" y2="43173"/>
                        <a14:backgroundMark x1="75263" y1="39114" x2="75263" y2="36162"/>
                        <a14:backgroundMark x1="26316" y1="48708" x2="26316" y2="42435"/>
                        <a14:backgroundMark x1="13684" y1="44649" x2="14474" y2="6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2042">
            <a:off x="6379579" y="3603748"/>
            <a:ext cx="2671268" cy="19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710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11871"/>
            <a:ext cx="8229600" cy="1392599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argo" pitchFamily="2" charset="0"/>
              </a:rPr>
              <a:t>tasks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pargo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4" y="1124744"/>
            <a:ext cx="8229600" cy="548557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Implement monitor mode ourselves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Packet injection support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Save time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Research infrastructure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Support other chipsets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Idiot proof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065436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3101"/>
            <a:ext cx="252066" cy="3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1556792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5" y="4906339"/>
            <a:ext cx="2223432" cy="1703976"/>
          </a:xfrm>
          <a:prstGeom prst="rect">
            <a:avLst/>
          </a:prstGeom>
        </p:spPr>
      </p:pic>
      <p:pic>
        <p:nvPicPr>
          <p:cNvPr id="13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3004088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88" y="3481869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martwin10.net/files/V_009_gre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6" y="2060848"/>
            <a:ext cx="346720" cy="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6000" b="1">
                <a:latin typeface="Courier New"/>
                <a:ea typeface="Courier New"/>
                <a:cs typeface="Courier New"/>
                <a:sym typeface="Courier New"/>
              </a:rPr>
              <a:t>Demo !!!</a:t>
            </a:r>
          </a:p>
        </p:txBody>
      </p:sp>
    </p:spTree>
    <p:extLst>
      <p:ext uri="{BB962C8B-B14F-4D97-AF65-F5344CB8AC3E}">
        <p14:creationId xmlns:p14="http://schemas.microsoft.com/office/powerpoint/2010/main" val="21267665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608265" y="170533"/>
            <a:ext cx="1074645" cy="210489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16" name="Shape 416"/>
          <p:cNvSpPr/>
          <p:nvPr/>
        </p:nvSpPr>
        <p:spPr>
          <a:xfrm>
            <a:off x="2074111" y="836712"/>
            <a:ext cx="1443851" cy="2166606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55" b="96545" l="9222" r="899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17" name="Shape 417"/>
          <p:cNvSpPr/>
          <p:nvPr/>
        </p:nvSpPr>
        <p:spPr>
          <a:xfrm>
            <a:off x="3991742" y="1598964"/>
            <a:ext cx="1378359" cy="216660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18" name="Shape 418"/>
          <p:cNvSpPr txBox="1"/>
          <p:nvPr/>
        </p:nvSpPr>
        <p:spPr>
          <a:xfrm>
            <a:off x="129090" y="2413100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Nexus One</a:t>
            </a:r>
          </a:p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BCM4329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1835696" y="3238145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 dirty="0">
                <a:solidFill>
                  <a:srgbClr val="000000"/>
                </a:solidFill>
                <a:cs typeface="Arial"/>
                <a:sym typeface="Arial"/>
              </a:rPr>
              <a:t>SGS II</a:t>
            </a:r>
          </a:p>
          <a:p>
            <a:pPr algn="ctr" rtl="0"/>
            <a:r>
              <a:rPr lang="en" sz="2400" b="1" kern="0" dirty="0">
                <a:solidFill>
                  <a:srgbClr val="000000"/>
                </a:solidFill>
                <a:cs typeface="Arial"/>
                <a:sym typeface="Arial"/>
              </a:rPr>
              <a:t>BCM4330B1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3732421" y="4018985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Nexus 7</a:t>
            </a:r>
          </a:p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BCM4330B2</a:t>
            </a:r>
          </a:p>
        </p:txBody>
      </p:sp>
      <p:sp>
        <p:nvSpPr>
          <p:cNvPr id="421" name="Shape 421"/>
          <p:cNvSpPr/>
          <p:nvPr/>
        </p:nvSpPr>
        <p:spPr>
          <a:xfrm>
            <a:off x="5472021" y="2347060"/>
            <a:ext cx="1980299" cy="1980299"/>
          </a:xfrm>
          <a:prstGeom prst="rect">
            <a:avLst/>
          </a:prstGeom>
          <a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11" b="100000" l="9874" r="899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22" name="Shape 422"/>
          <p:cNvSpPr txBox="1"/>
          <p:nvPr/>
        </p:nvSpPr>
        <p:spPr>
          <a:xfrm>
            <a:off x="5406411" y="4462281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SGS III</a:t>
            </a:r>
          </a:p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BCM4334</a:t>
            </a:r>
          </a:p>
        </p:txBody>
      </p:sp>
      <p:sp>
        <p:nvSpPr>
          <p:cNvPr id="423" name="Shape 423"/>
          <p:cNvSpPr/>
          <p:nvPr/>
        </p:nvSpPr>
        <p:spPr>
          <a:xfrm>
            <a:off x="7211780" y="3000994"/>
            <a:ext cx="1854865" cy="2166607"/>
          </a:xfrm>
          <a:prstGeom prst="rect">
            <a:avLst/>
          </a:prstGeom>
          <a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24" name="Shape 424"/>
          <p:cNvSpPr txBox="1"/>
          <p:nvPr/>
        </p:nvSpPr>
        <p:spPr>
          <a:xfrm>
            <a:off x="7086345" y="5254369"/>
            <a:ext cx="1980299" cy="99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SGS IV</a:t>
            </a:r>
          </a:p>
          <a:p>
            <a:pPr algn="ctr" rtl="0"/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BCM4335</a:t>
            </a:r>
          </a:p>
        </p:txBody>
      </p:sp>
      <p:sp>
        <p:nvSpPr>
          <p:cNvPr id="425" name="Shape 425"/>
          <p:cNvSpPr/>
          <p:nvPr/>
        </p:nvSpPr>
        <p:spPr>
          <a:xfrm>
            <a:off x="734317" y="437674"/>
            <a:ext cx="1074646" cy="109979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Shape 425"/>
          <p:cNvSpPr/>
          <p:nvPr/>
        </p:nvSpPr>
        <p:spPr>
          <a:xfrm>
            <a:off x="2273218" y="1498741"/>
            <a:ext cx="1074646" cy="109979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Shape 425"/>
          <p:cNvSpPr/>
          <p:nvPr/>
        </p:nvSpPr>
        <p:spPr>
          <a:xfrm>
            <a:off x="4139952" y="2199144"/>
            <a:ext cx="1074646" cy="109979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92365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Lessons Learned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lvl="0" indent="-571500" rtl="0">
              <a:buClr>
                <a:schemeClr val="dk2"/>
              </a:buClr>
            </a:pPr>
            <a:r>
              <a:rPr lang="en" dirty="0"/>
              <a:t>Research Infrastructure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/>
              <a:t>BFS vs. DFS</a:t>
            </a:r>
          </a:p>
          <a:p>
            <a:pPr marL="609600" lvl="0" indent="-571500" rtl="0">
              <a:buClr>
                <a:schemeClr val="dk2"/>
              </a:buClr>
            </a:pPr>
            <a:r>
              <a:rPr lang="en" dirty="0" smtClean="0"/>
              <a:t>Google Decompiler</a:t>
            </a:r>
          </a:p>
          <a:p>
            <a:pPr marL="609600" lvl="0" indent="-571500" rtl="0">
              <a:buClr>
                <a:schemeClr val="dk2"/>
              </a:buClr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4937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Related work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09600" lvl="0" indent="-571500" rtl="0">
              <a:buClr>
                <a:schemeClr val="dk2"/>
              </a:buClr>
            </a:pPr>
            <a:r>
              <a:rPr lang="en" dirty="0"/>
              <a:t>monmob - Core Security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Andrés Blanco and Matías Eissler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Monitor Mode on iPhone (also Broadcom chips)</a:t>
            </a:r>
          </a:p>
        </p:txBody>
      </p:sp>
    </p:spTree>
    <p:extLst>
      <p:ext uri="{BB962C8B-B14F-4D97-AF65-F5344CB8AC3E}">
        <p14:creationId xmlns:p14="http://schemas.microsoft.com/office/powerpoint/2010/main" val="31093972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Something Completely Different</a:t>
            </a:r>
            <a:endParaRPr lang="en" dirty="0"/>
          </a:p>
        </p:txBody>
      </p:sp>
      <p:sp>
        <p:nvSpPr>
          <p:cNvPr id="4" name="Shape 537"/>
          <p:cNvSpPr/>
          <p:nvPr/>
        </p:nvSpPr>
        <p:spPr>
          <a:xfrm>
            <a:off x="3419872" y="1834502"/>
            <a:ext cx="2743200" cy="34671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909226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052736"/>
            <a:ext cx="3312368" cy="5256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" name="Shape 537"/>
          <p:cNvSpPr/>
          <p:nvPr/>
        </p:nvSpPr>
        <p:spPr>
          <a:xfrm>
            <a:off x="6804248" y="4302097"/>
            <a:ext cx="1296144" cy="1638182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827584" y="28368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Phone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9652" y="1484784"/>
            <a:ext cx="208823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000" kern="0" dirty="0">
                <a:solidFill>
                  <a:srgbClr val="000000"/>
                </a:solidFill>
                <a:sym typeface="Arial"/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9652" y="2996952"/>
            <a:ext cx="208823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000" kern="0" dirty="0">
                <a:solidFill>
                  <a:srgbClr val="000000"/>
                </a:solidFill>
                <a:sym typeface="Arial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9652" y="4509120"/>
            <a:ext cx="208823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000" kern="0" dirty="0">
                <a:solidFill>
                  <a:srgbClr val="000000"/>
                </a:solidFill>
                <a:sym typeface="Arial"/>
              </a:rPr>
              <a:t>Wifi Chip</a:t>
            </a:r>
          </a:p>
        </p:txBody>
      </p:sp>
      <p:pic>
        <p:nvPicPr>
          <p:cNvPr id="2052" name="Picture 4" descr="http://i3.kym-cdn.com/entries/icons/original/000/005/180/fucktha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" b="100000" l="10000" r="94500">
                        <a14:foregroundMark x1="53000" y1="29000" x2="55500" y2="65500"/>
                        <a14:foregroundMark x1="36500" y1="25000" x2="54500" y2="30500"/>
                        <a14:foregroundMark x1="44500" y1="89000" x2="29000" y2="25000"/>
                        <a14:foregroundMark x1="27500" y1="72500" x2="25500" y2="44000"/>
                        <a14:foregroundMark x1="38000" y1="98000" x2="69500" y2="81500"/>
                        <a14:foregroundMark x1="59500" y1="81500" x2="76500" y2="34500"/>
                        <a14:foregroundMark x1="75000" y1="98500" x2="73500" y2="55000"/>
                        <a14:foregroundMark x1="81500" y1="91500" x2="83000" y2="95500"/>
                        <a14:foregroundMark x1="78500" y1="85500" x2="78500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171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3527884" y="1807967"/>
            <a:ext cx="2412268" cy="288885"/>
          </a:xfrm>
          <a:prstGeom prst="straightConnector1">
            <a:avLst/>
          </a:prstGeom>
          <a:ln w="2857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V="1">
            <a:off x="3527884" y="1807967"/>
            <a:ext cx="2412268" cy="1801053"/>
          </a:xfrm>
          <a:prstGeom prst="straightConnector1">
            <a:avLst/>
          </a:prstGeom>
          <a:ln w="2857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0"/>
          </p:cNvCxnSpPr>
          <p:nvPr/>
        </p:nvCxnSpPr>
        <p:spPr>
          <a:xfrm>
            <a:off x="2483768" y="2725815"/>
            <a:ext cx="0" cy="271137"/>
          </a:xfrm>
          <a:prstGeom prst="straightConnector1">
            <a:avLst/>
          </a:prstGeom>
          <a:ln w="28575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10" idx="0"/>
          </p:cNvCxnSpPr>
          <p:nvPr/>
        </p:nvCxnSpPr>
        <p:spPr>
          <a:xfrm>
            <a:off x="2483768" y="4221088"/>
            <a:ext cx="0" cy="288032"/>
          </a:xfrm>
          <a:prstGeom prst="straightConnector1">
            <a:avLst/>
          </a:prstGeom>
          <a:ln w="28575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5" idx="1"/>
          </p:cNvCxnSpPr>
          <p:nvPr/>
        </p:nvCxnSpPr>
        <p:spPr>
          <a:xfrm>
            <a:off x="3527884" y="5121188"/>
            <a:ext cx="3276364" cy="0"/>
          </a:xfrm>
          <a:prstGeom prst="straightConnector1">
            <a:avLst/>
          </a:prstGeom>
          <a:ln w="28575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antivirovecentrum.cz/design/ac/images/vlastni/clanky/blackha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686739"/>
            <a:ext cx="2206216" cy="22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6000" b="1">
                <a:latin typeface="Courier New"/>
                <a:ea typeface="Courier New"/>
                <a:cs typeface="Courier New"/>
                <a:sym typeface="Courier New"/>
              </a:rPr>
              <a:t>Demo !!!</a:t>
            </a:r>
          </a:p>
        </p:txBody>
      </p:sp>
    </p:spTree>
    <p:extLst>
      <p:ext uri="{BB962C8B-B14F-4D97-AF65-F5344CB8AC3E}">
        <p14:creationId xmlns:p14="http://schemas.microsoft.com/office/powerpoint/2010/main" val="15950184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it?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853"/>
            <a:ext cx="8229600" cy="4837499"/>
          </a:xfrm>
        </p:spPr>
        <p:txBody>
          <a:bodyPr/>
          <a:lstStyle/>
          <a:p>
            <a:pPr marL="608400" indent="-572400"/>
            <a:r>
              <a:rPr lang="en-US" dirty="0" smtClean="0"/>
              <a:t>generic_patcher.py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github.com/shoote/generic_patcher</a:t>
            </a:r>
            <a:endParaRPr lang="en-US" dirty="0" smtClean="0"/>
          </a:p>
          <a:p>
            <a:pPr marL="608400" indent="-572400"/>
            <a:r>
              <a:rPr lang="en-US" dirty="0"/>
              <a:t>Android App (currently for bcm4329/30)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bcmon.googlecode.com/files/bcmon.apk</a:t>
            </a:r>
            <a:endParaRPr lang="en-US" dirty="0" smtClean="0"/>
          </a:p>
          <a:p>
            <a:pPr marL="608400" indent="-572400"/>
            <a:r>
              <a:rPr lang="en-US" dirty="0" smtClean="0"/>
              <a:t>More updates:</a:t>
            </a:r>
          </a:p>
          <a:p>
            <a:pPr lvl="1"/>
            <a:r>
              <a:rPr lang="en-US" dirty="0" smtClean="0"/>
              <a:t>bcmon.blogspot.com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ontact.bcmon@gmail.com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9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0688"/>
            <a:ext cx="8702040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45945"/>
            <a:ext cx="8321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  <a:endParaRPr lang="pt-BR" sz="14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Arial"/>
            </a:endParaRP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dhdsdio_readframes: Enter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RxHdr: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0000: 74 00 8b ff 1a 02 00 0e 00 12 00 00 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Rx Data: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0000: 74 00 8b ff 1a 02 00 0e 00 12 00 00 00 00 10 00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0016: 00 ba 38 e7 d8 64 22 02 00 25 9c 34 d4 f4 08 00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0032: 45 00 00 54 00 00 00 00 2b 01 0f b7 08 08 08 08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0048: 0a 64 65 7f 00 00 4b cb 27 08 00 01 6f 36 eb 50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0064: 45 a1 02 00 08 09 0a 0b 0c 0d 0e 0f 10 11 12 13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0080: 14 15 16 17 18 19 1a 1b 1c 1d 1e 1f 20 21 22 23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0096: 24 25 26 27 28 29 2a 2b 2c 2d 2e 2f 30 31 32 33</a:t>
            </a:r>
          </a:p>
          <a:p>
            <a:pPr algn="l" rtl="0"/>
            <a:r>
              <a:rPr lang="pt-BR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 0112: 34 35 36 37 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  <a:p>
            <a:pPr algn="l" rtl="0"/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	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852265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</a:rPr>
              <a:t>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456" y="849288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dmesg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0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100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-547305"/>
            <a:ext cx="7344816" cy="7377499"/>
          </a:xfrm>
          <a:prstGeom prst="rect">
            <a:avLst/>
          </a:prstGeom>
        </p:spPr>
      </p:pic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 rot="21449728">
            <a:off x="1883614" y="4562772"/>
            <a:ext cx="5770984" cy="9048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4400" b="1" dirty="0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Questions</a:t>
            </a:r>
            <a:endParaRPr lang="en" sz="4400"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7500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7064</Words>
  <Application>Microsoft Office PowerPoint</Application>
  <PresentationFormat>On-screen Show (4:3)</PresentationFormat>
  <Paragraphs>1023</Paragraphs>
  <Slides>90</Slides>
  <Notes>90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1_Office Theme</vt:lpstr>
      <vt:lpstr>Custom Design</vt:lpstr>
      <vt:lpstr>2_Office Theme</vt:lpstr>
      <vt:lpstr>Wardriving from your pocket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 mode  From Wikipedia, the free encyclopedia</vt:lpstr>
      <vt:lpstr>tasks</vt:lpstr>
      <vt:lpstr>PowerPoint Presentation</vt:lpstr>
      <vt:lpstr>tasks</vt:lpstr>
      <vt:lpstr>PowerPoint Presentation</vt:lpstr>
      <vt:lpstr>PowerPoint Presentation</vt:lpstr>
      <vt:lpstr>PowerPoint Presentation</vt:lpstr>
      <vt:lpstr>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</vt:lpstr>
      <vt:lpstr>PowerPoint Presentation</vt:lpstr>
      <vt:lpstr>PowerPoint Presentation</vt:lpstr>
      <vt:lpstr>PowerPoint Presentation</vt:lpstr>
      <vt:lpstr>PowerPoint Presentation</vt:lpstr>
      <vt:lpstr>Why Ethernet?? WHY???</vt:lpstr>
      <vt:lpstr>PowerPoint Presentation</vt:lpstr>
      <vt:lpstr>PowerPoint Presentation</vt:lpstr>
      <vt:lpstr>PowerPoint Presentation</vt:lpstr>
      <vt:lpstr>PowerPoint Presentation</vt:lpstr>
      <vt:lpstr>tasks</vt:lpstr>
      <vt:lpstr>Developing a patch</vt:lpstr>
      <vt:lpstr>generic_patcher.py</vt:lpstr>
      <vt:lpstr>Additional Patch Types</vt:lpstr>
      <vt:lpstr>PowerPoint Presentation</vt:lpstr>
      <vt:lpstr>Usermode Interface</vt:lpstr>
      <vt:lpstr>Usermode Interface </vt:lpstr>
      <vt:lpstr>PowerPoint Presentation</vt:lpstr>
      <vt:lpstr>tasks</vt:lpstr>
      <vt:lpstr>PowerPoint Presentation</vt:lpstr>
      <vt:lpstr>Our first raw 802.11 packet!</vt:lpstr>
      <vt:lpstr>tasks</vt:lpstr>
      <vt:lpstr>PowerPoint Presentation</vt:lpstr>
      <vt:lpstr>PowerPoint Presentation</vt:lpstr>
      <vt:lpstr>Raw packet sniffing</vt:lpstr>
      <vt:lpstr>PowerPoint Presentation</vt:lpstr>
      <vt:lpstr>PowerPoint Presentation</vt:lpstr>
      <vt:lpstr>Result</vt:lpstr>
      <vt:lpstr>tasks</vt:lpstr>
      <vt:lpstr>tasks</vt:lpstr>
      <vt:lpstr>Tracing</vt:lpstr>
      <vt:lpstr>PowerPoint Presentation</vt:lpstr>
      <vt:lpstr>Tracing</vt:lpstr>
      <vt:lpstr>Upgrading our tracing system</vt:lpstr>
      <vt:lpstr>tasks</vt:lpstr>
      <vt:lpstr>PowerPoint Presentation</vt:lpstr>
      <vt:lpstr>PowerPoint Presentation</vt:lpstr>
      <vt:lpstr>PowerPoint Presentation</vt:lpstr>
      <vt:lpstr>PowerPoint Presentation</vt:lpstr>
      <vt:lpstr>tasks</vt:lpstr>
      <vt:lpstr>Current Solution</vt:lpstr>
      <vt:lpstr>PowerPoint Presentation</vt:lpstr>
      <vt:lpstr>PowerPoint Presentation</vt:lpstr>
      <vt:lpstr>PowerPoint Presentation</vt:lpstr>
      <vt:lpstr>PowerPoint Presentation</vt:lpstr>
      <vt:lpstr>Staying in userland</vt:lpstr>
      <vt:lpstr>LD_PRELOAD</vt:lpstr>
      <vt:lpstr>PowerPoint Presentation</vt:lpstr>
      <vt:lpstr>Staying in userland</vt:lpstr>
      <vt:lpstr>tasks</vt:lpstr>
      <vt:lpstr>PowerPoint Presentation</vt:lpstr>
      <vt:lpstr>PowerPoint Presentation</vt:lpstr>
      <vt:lpstr>Lessons Learned</vt:lpstr>
      <vt:lpstr>Related work</vt:lpstr>
      <vt:lpstr>Something Completely Different</vt:lpstr>
      <vt:lpstr>PowerPoint Presentation</vt:lpstr>
      <vt:lpstr>PowerPoint Presentation</vt:lpstr>
      <vt:lpstr>Where can I get it?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2013-06-29T16:59:56Z</dcterms:created>
  <dcterms:modified xsi:type="dcterms:W3CDTF">2013-07-03T20:16:47Z</dcterms:modified>
</cp:coreProperties>
</file>